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5"/>
  </p:notesMasterIdLst>
  <p:handoutMasterIdLst>
    <p:handoutMasterId r:id="rId26"/>
  </p:handoutMasterIdLst>
  <p:sldIdLst>
    <p:sldId id="256" r:id="rId2"/>
    <p:sldId id="283" r:id="rId3"/>
    <p:sldId id="296" r:id="rId4"/>
    <p:sldId id="327" r:id="rId5"/>
    <p:sldId id="322" r:id="rId6"/>
    <p:sldId id="323" r:id="rId7"/>
    <p:sldId id="324" r:id="rId8"/>
    <p:sldId id="325" r:id="rId9"/>
    <p:sldId id="326" r:id="rId10"/>
    <p:sldId id="328" r:id="rId11"/>
    <p:sldId id="329" r:id="rId12"/>
    <p:sldId id="337" r:id="rId13"/>
    <p:sldId id="332" r:id="rId14"/>
    <p:sldId id="338" r:id="rId15"/>
    <p:sldId id="333" r:id="rId16"/>
    <p:sldId id="335" r:id="rId17"/>
    <p:sldId id="334" r:id="rId18"/>
    <p:sldId id="312" r:id="rId19"/>
    <p:sldId id="317" r:id="rId20"/>
    <p:sldId id="330" r:id="rId21"/>
    <p:sldId id="331" r:id="rId22"/>
    <p:sldId id="339" r:id="rId23"/>
    <p:sldId id="284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AAAD23"/>
    <a:srgbClr val="8C6844"/>
    <a:srgbClr val="18A8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44" autoAdjust="0"/>
    <p:restoredTop sz="96803" autoAdjust="0"/>
  </p:normalViewPr>
  <p:slideViewPr>
    <p:cSldViewPr>
      <p:cViewPr>
        <p:scale>
          <a:sx n="75" d="100"/>
          <a:sy n="75" d="100"/>
        </p:scale>
        <p:origin x="-140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10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7B8CBB-562A-499F-96A2-9C1B9CADDA04}" type="datetimeFigureOut">
              <a:rPr lang="ru-RU" smtClean="0"/>
              <a:t>09.01.2017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3303FD-7DCB-46B2-AC28-B333E0C35F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6903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581D10B-3E4A-4AE2-8273-4B83AC554ACC}" type="datetimeFigureOut">
              <a:rPr lang="ru-RU"/>
              <a:pPr>
                <a:defRPr/>
              </a:pPr>
              <a:t>09.01.2017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3830A47-E889-49ED-A01B-00107351E3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81488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AE895D-FBF2-4292-8ECC-9AB52035F976}" type="datetimeFigureOut">
              <a:rPr lang="ru-RU"/>
              <a:pPr>
                <a:defRPr/>
              </a:pPr>
              <a:t>09.01.2017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BE5C1-278A-4A32-9267-FC1ABE72C5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423822-86D3-415D-A226-D64A9B29923A}" type="datetimeFigureOut">
              <a:rPr lang="ru-RU"/>
              <a:pPr>
                <a:defRPr/>
              </a:pPr>
              <a:t>09.01.2017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B65EC-E41E-408E-9A5E-F4DEE48904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B7570E-29B1-4F5A-A8AC-A836C2B36DC3}" type="datetimeFigureOut">
              <a:rPr lang="ru-RU"/>
              <a:pPr>
                <a:defRPr/>
              </a:pPr>
              <a:t>09.01.2017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E62F1-D525-4A3E-A4E3-939E229603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B738F-B17B-4F98-838F-8F2E2834ED54}" type="datetimeFigureOut">
              <a:rPr lang="ru-RU"/>
              <a:pPr>
                <a:defRPr/>
              </a:pPr>
              <a:t>09.01.2017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76C321-2C8D-46AF-BE38-FF9BD86090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33AC3-3BCE-4B4A-B191-34215A95102D}" type="datetimeFigureOut">
              <a:rPr lang="ru-RU"/>
              <a:pPr>
                <a:defRPr/>
              </a:pPr>
              <a:t>09.01.2017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4742EC-4E72-4601-9474-33C5BF3526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9917E-B953-47A9-BA7A-EB4CD3D4A90E}" type="datetimeFigureOut">
              <a:rPr lang="ru-RU"/>
              <a:pPr>
                <a:defRPr/>
              </a:pPr>
              <a:t>09.01.2017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28F71C-6214-4AD4-84FC-49082111D6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4E421-C10F-4C8C-9FA0-09B613967DF6}" type="datetimeFigureOut">
              <a:rPr lang="ru-RU"/>
              <a:pPr>
                <a:defRPr/>
              </a:pPr>
              <a:t>09.01.2017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89C7C-F090-4AB9-940C-DE4EE39182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061C7-888A-451B-8A14-F2CEF5F6755A}" type="datetimeFigureOut">
              <a:rPr lang="ru-RU"/>
              <a:pPr>
                <a:defRPr/>
              </a:pPr>
              <a:t>09.01.2017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DB932-CFDD-4E2E-9823-2E4AED63ED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59D61-3586-4CCA-9CED-E9DB72E47395}" type="datetimeFigureOut">
              <a:rPr lang="ru-RU"/>
              <a:pPr>
                <a:defRPr/>
              </a:pPr>
              <a:t>09.01.2017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E0810-359E-4FD0-9C72-46687768AC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A84807-5245-4AA0-AEA3-24A56B967203}" type="datetimeFigureOut">
              <a:rPr lang="ru-RU"/>
              <a:pPr>
                <a:defRPr/>
              </a:pPr>
              <a:t>09.01.2017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3A2A8-8A42-4EE2-9051-0F5F05BF3A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9A94E-BA2D-46A2-988D-F2205AFDFCB0}" type="datetimeFigureOut">
              <a:rPr lang="ru-RU"/>
              <a:pPr>
                <a:defRPr/>
              </a:pPr>
              <a:t>09.01.2017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EB27A3-71A7-4E0F-8DCF-AAB415D4C3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31F8D41-2CDB-408E-8B26-693351C74AD6}" type="datetimeFigureOut">
              <a:rPr lang="ru-RU"/>
              <a:pPr>
                <a:defRPr/>
              </a:pPr>
              <a:t>09.01.2017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75DAB79-C8D9-4C8F-B9D4-C67D789813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1">
          <a:gsLst>
            <a:gs pos="0">
              <a:srgbClr val="92D050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k-KZ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I-</a:t>
            </a:r>
            <a:r>
              <a:rPr lang="ru-RU" sz="3200" dirty="0" err="1" smtClean="0">
                <a:solidFill>
                  <a:srgbClr val="FF0000"/>
                </a:solidFill>
              </a:rPr>
              <a:t>жартыжылдық</a:t>
            </a:r>
            <a:r>
              <a:rPr lang="kk-KZ" sz="3200" dirty="0" smtClean="0">
                <a:solidFill>
                  <a:srgbClr val="FF0000"/>
                </a:solidFill>
              </a:rPr>
              <a:t> тәрбие жұмысының есебі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3438" y="1196752"/>
            <a:ext cx="3961010" cy="4375373"/>
          </a:xfrm>
        </p:spPr>
        <p:txBody>
          <a:bodyPr>
            <a:noAutofit/>
          </a:bodyPr>
          <a:lstStyle/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800" dirty="0" smtClean="0">
                <a:solidFill>
                  <a:srgbClr val="C00000"/>
                </a:solidFill>
              </a:rPr>
              <a:t>  </a:t>
            </a:r>
            <a:r>
              <a:rPr lang="kk-KZ" sz="2400" b="1" dirty="0" smtClean="0">
                <a:solidFill>
                  <a:srgbClr val="C00000"/>
                </a:solidFill>
                <a:cs typeface="Times New Roman" pitchFamily="18" charset="0"/>
              </a:rPr>
              <a:t> </a:t>
            </a:r>
            <a:endParaRPr lang="ru-RU" sz="2400" b="1" dirty="0" smtClean="0">
              <a:solidFill>
                <a:srgbClr val="C00000"/>
              </a:solidFill>
              <a:cs typeface="Times New Roman" pitchFamily="18" charset="0"/>
            </a:endParaRPr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400" b="1" dirty="0">
                <a:solidFill>
                  <a:srgbClr val="C00000"/>
                </a:solidFill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cs typeface="Times New Roman" pitchFamily="18" charset="0"/>
              </a:rPr>
              <a:t>    </a:t>
            </a:r>
            <a:r>
              <a:rPr lang="kk-KZ" sz="2400" b="1" dirty="0" smtClean="0">
                <a:solidFill>
                  <a:srgbClr val="0070C0"/>
                </a:solidFill>
                <a:cs typeface="Times New Roman" pitchFamily="18" charset="0"/>
              </a:rPr>
              <a:t> </a:t>
            </a:r>
            <a:endParaRPr lang="ru-RU" sz="2800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Горизонтальный свиток 6"/>
          <p:cNvSpPr/>
          <p:nvPr/>
        </p:nvSpPr>
        <p:spPr>
          <a:xfrm>
            <a:off x="539553" y="1484785"/>
            <a:ext cx="7848871" cy="5308128"/>
          </a:xfrm>
          <a:prstGeom prst="horizont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475656" y="2708920"/>
            <a:ext cx="6768751" cy="218521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kk-KZ" sz="2000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endParaRPr lang="kk-KZ" sz="2400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  <a:p>
            <a:pPr>
              <a:defRPr/>
            </a:pPr>
            <a:r>
              <a:rPr lang="kk-KZ" sz="2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“</a:t>
            </a:r>
            <a:r>
              <a:rPr lang="kk-KZ" sz="2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Жас ұрпақтың бойында патриоттық сезімді</a:t>
            </a:r>
          </a:p>
          <a:p>
            <a:pPr>
              <a:defRPr/>
            </a:pPr>
            <a:r>
              <a:rPr lang="kk-KZ" sz="2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қалыптастыру,ұлттық құндылықтарды сақтай білу,</a:t>
            </a:r>
          </a:p>
          <a:p>
            <a:pPr>
              <a:defRPr/>
            </a:pPr>
            <a:r>
              <a:rPr lang="kk-KZ" sz="2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өз Отанын сүйетін ұлтжанды азамат тәрбиелеу.</a:t>
            </a:r>
          </a:p>
          <a:p>
            <a:pPr>
              <a:defRPr/>
            </a:pPr>
            <a:r>
              <a:rPr lang="kk-KZ" sz="2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Жан </a:t>
            </a:r>
            <a:r>
              <a:rPr lang="en-US" sz="2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–</a:t>
            </a:r>
            <a:r>
              <a:rPr lang="ru-RU" sz="20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жақты</a:t>
            </a:r>
            <a:r>
              <a:rPr lang="ru-RU" sz="2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r>
              <a:rPr lang="ru-RU" sz="20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мәдениетті</a:t>
            </a:r>
            <a:r>
              <a:rPr lang="ru-RU" sz="2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r>
              <a:rPr lang="ru-RU" sz="20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тұлға,талғамы</a:t>
            </a:r>
            <a:r>
              <a:rPr lang="ru-RU" sz="2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r>
              <a:rPr lang="ru-RU" sz="20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биік</a:t>
            </a:r>
            <a:r>
              <a:rPr lang="ru-RU" sz="2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,</a:t>
            </a:r>
          </a:p>
          <a:p>
            <a:pPr>
              <a:defRPr/>
            </a:pPr>
            <a:r>
              <a:rPr lang="ru-RU" sz="20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салауатты,саналы</a:t>
            </a:r>
            <a:r>
              <a:rPr lang="ru-RU" sz="2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r>
              <a:rPr lang="ru-RU" sz="20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ұрпақ</a:t>
            </a:r>
            <a:r>
              <a:rPr lang="ru-RU" sz="2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r>
              <a:rPr lang="ru-RU" sz="20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тәрбиелеу</a:t>
            </a:r>
            <a:r>
              <a:rPr lang="kk-KZ" sz="2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”</a:t>
            </a:r>
            <a:endParaRPr lang="kk-KZ" sz="20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  <a:p>
            <a:pPr>
              <a:defRPr/>
            </a:pPr>
            <a:endParaRPr lang="ru-RU" sz="16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kk-KZ" sz="440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тәрбиенің жұмыс істеу</a:t>
            </a:r>
            <a:br>
              <a:rPr lang="kk-KZ" sz="440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kk-KZ" sz="440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проблемасы </a:t>
            </a:r>
            <a:r>
              <a:rPr lang="kk-KZ" sz="4800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:</a:t>
            </a:r>
            <a:endParaRPr lang="kk-KZ" sz="4800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1143000"/>
          </a:xfrm>
        </p:spPr>
        <p:txBody>
          <a:bodyPr/>
          <a:lstStyle/>
          <a:p>
            <a:pPr eaLnBrk="1" hangingPunct="1">
              <a:defRPr/>
            </a:pPr>
            <a:r>
              <a:rPr lang="kk-KZ" sz="3200" dirty="0" smtClean="0">
                <a:solidFill>
                  <a:srgbClr val="FF0000"/>
                </a:solidFill>
              </a:rPr>
              <a:t>Негізгі бағыттар: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2291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8219256" cy="525658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136525" indent="0">
              <a:buNone/>
            </a:pPr>
            <a:r>
              <a:rPr lang="kk-KZ" sz="2000" b="1" i="1" dirty="0" smtClean="0">
                <a:solidFill>
                  <a:srgbClr val="0070C0"/>
                </a:solidFill>
              </a:rPr>
              <a:t> </a:t>
            </a:r>
          </a:p>
          <a:p>
            <a:pPr marL="136525" indent="0">
              <a:buNone/>
            </a:pPr>
            <a:r>
              <a:rPr lang="kk-KZ" sz="1800" dirty="0" smtClean="0"/>
              <a:t>1.Дене тәрбиесі мен салауатты өмір салтын қалыптастыру.</a:t>
            </a:r>
            <a:endParaRPr lang="ru-RU" sz="1800" dirty="0" smtClean="0"/>
          </a:p>
          <a:p>
            <a:pPr marL="136525" indent="0">
              <a:buNone/>
            </a:pPr>
            <a:r>
              <a:rPr lang="kk-KZ" sz="1800" dirty="0" smtClean="0"/>
              <a:t>2.  Азататтық патриоттық,құқықтық тәрбие.</a:t>
            </a:r>
            <a:endParaRPr lang="ru-RU" sz="1800" dirty="0" smtClean="0"/>
          </a:p>
          <a:p>
            <a:pPr marL="136525" indent="0">
              <a:buNone/>
            </a:pPr>
            <a:r>
              <a:rPr lang="kk-KZ" sz="1800" dirty="0" smtClean="0"/>
              <a:t>3.Экологиялық тәрбие.</a:t>
            </a:r>
            <a:endParaRPr lang="ru-RU" sz="1800" dirty="0" smtClean="0"/>
          </a:p>
          <a:p>
            <a:pPr marL="136525" indent="0">
              <a:buNone/>
            </a:pPr>
            <a:r>
              <a:rPr lang="kk-KZ" sz="1800" dirty="0" smtClean="0"/>
              <a:t>4. Рухани</a:t>
            </a:r>
            <a:r>
              <a:rPr lang="en-US" sz="1800" dirty="0" smtClean="0"/>
              <a:t>- </a:t>
            </a:r>
            <a:r>
              <a:rPr lang="ru-RU" sz="1800" dirty="0" err="1" smtClean="0"/>
              <a:t>адамгерш</a:t>
            </a:r>
            <a:r>
              <a:rPr lang="kk-KZ" sz="1800" dirty="0" smtClean="0"/>
              <a:t>і</a:t>
            </a:r>
            <a:r>
              <a:rPr lang="ru-RU" sz="1800" dirty="0" err="1" smtClean="0"/>
              <a:t>лік</a:t>
            </a:r>
            <a:r>
              <a:rPr lang="ru-RU" sz="1800" dirty="0" smtClean="0"/>
              <a:t> т</a:t>
            </a:r>
            <a:r>
              <a:rPr lang="kk-KZ" sz="1800" dirty="0" smtClean="0"/>
              <a:t>әрбие.</a:t>
            </a:r>
            <a:endParaRPr lang="ru-RU" sz="1800" dirty="0" smtClean="0"/>
          </a:p>
          <a:p>
            <a:pPr marL="136525" indent="0">
              <a:buNone/>
            </a:pPr>
            <a:r>
              <a:rPr lang="kk-KZ" sz="1800" dirty="0" smtClean="0"/>
              <a:t>5. Эстетикалық тәрбие.</a:t>
            </a:r>
            <a:endParaRPr lang="ru-RU" sz="1800" dirty="0" smtClean="0"/>
          </a:p>
          <a:p>
            <a:pPr marL="136525" indent="0">
              <a:buNone/>
            </a:pPr>
            <a:r>
              <a:rPr lang="kk-KZ" sz="1800" dirty="0" smtClean="0"/>
              <a:t>6. Өзін</a:t>
            </a:r>
            <a:r>
              <a:rPr lang="en-US" sz="1800" dirty="0" smtClean="0"/>
              <a:t>-</a:t>
            </a:r>
            <a:r>
              <a:rPr lang="kk-KZ" sz="1800" dirty="0" smtClean="0"/>
              <a:t>өзі тану мен өзін</a:t>
            </a:r>
            <a:r>
              <a:rPr lang="en-US" sz="1800" dirty="0" smtClean="0"/>
              <a:t>-</a:t>
            </a:r>
            <a:r>
              <a:rPr lang="kk-KZ" sz="1800" dirty="0" smtClean="0"/>
              <a:t>өзі дамыту қажеттілігін қалыптастыру .</a:t>
            </a:r>
            <a:endParaRPr lang="ru-RU" sz="1800" dirty="0" smtClean="0"/>
          </a:p>
          <a:p>
            <a:pPr marL="136525" indent="0">
              <a:buNone/>
            </a:pPr>
            <a:r>
              <a:rPr lang="kk-KZ" sz="1800" dirty="0" smtClean="0"/>
              <a:t> 7. Интеллектуалды мәдениетті дамыту.</a:t>
            </a:r>
          </a:p>
          <a:p>
            <a:pPr marL="136525" indent="0">
              <a:buNone/>
            </a:pPr>
            <a:r>
              <a:rPr lang="en-US" sz="1800" dirty="0" smtClean="0"/>
              <a:t>8</a:t>
            </a:r>
            <a:r>
              <a:rPr lang="kk-KZ" sz="1800" dirty="0" smtClean="0"/>
              <a:t>.Кәсіби</a:t>
            </a:r>
            <a:r>
              <a:rPr lang="en-US" sz="1800" dirty="0" smtClean="0"/>
              <a:t>-</a:t>
            </a:r>
            <a:r>
              <a:rPr lang="ru-RU" sz="1800" dirty="0" err="1" smtClean="0"/>
              <a:t>шы</a:t>
            </a:r>
            <a:r>
              <a:rPr lang="kk-KZ" sz="1800" dirty="0" smtClean="0"/>
              <a:t>ғармашылық тәрбие.</a:t>
            </a:r>
          </a:p>
          <a:p>
            <a:pPr marL="136525" indent="0">
              <a:buNone/>
            </a:pPr>
            <a:r>
              <a:rPr lang="en-US" sz="1800" dirty="0" smtClean="0"/>
              <a:t>9</a:t>
            </a:r>
            <a:r>
              <a:rPr lang="kk-KZ" sz="1800" dirty="0" smtClean="0"/>
              <a:t>.Отбасы тәрбиесі</a:t>
            </a:r>
          </a:p>
          <a:p>
            <a:pPr marL="136525" indent="0">
              <a:buNone/>
            </a:pPr>
            <a:r>
              <a:rPr lang="en-US" sz="1800" dirty="0" smtClean="0"/>
              <a:t>10</a:t>
            </a:r>
            <a:r>
              <a:rPr lang="kk-KZ" sz="1800" dirty="0" smtClean="0"/>
              <a:t>.Еңбек  және экономикаылық тәрбие</a:t>
            </a:r>
          </a:p>
          <a:p>
            <a:pPr marL="136525" indent="0">
              <a:buNone/>
            </a:pPr>
            <a:r>
              <a:rPr lang="ru-RU" sz="1800" dirty="0" smtClean="0"/>
              <a:t>11</a:t>
            </a:r>
            <a:r>
              <a:rPr lang="kk-KZ" sz="1800" dirty="0" smtClean="0"/>
              <a:t>.Әлеуметтік мәнді және жеке қасиеттерін қалыптастыру.</a:t>
            </a:r>
          </a:p>
          <a:p>
            <a:pPr marL="136525" indent="0">
              <a:buNone/>
            </a:pPr>
            <a:r>
              <a:rPr lang="en-US" sz="1800" dirty="0" smtClean="0"/>
              <a:t>12</a:t>
            </a:r>
            <a:r>
              <a:rPr lang="kk-KZ" sz="1800" dirty="0" smtClean="0"/>
              <a:t>.Коммуникативті мәдениетті қалыптастыру.</a:t>
            </a:r>
            <a:endParaRPr lang="ru-RU" sz="1800" dirty="0"/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dirty="0" smtClean="0"/>
          </a:p>
          <a:p>
            <a:pPr eaLnBrk="1" hangingPunct="1">
              <a:buFont typeface="Wingdings 2" pitchFamily="18" charset="2"/>
              <a:buNone/>
              <a:defRPr/>
            </a:pPr>
            <a:endParaRPr lang="ru-RU" dirty="0" smtClean="0"/>
          </a:p>
          <a:p>
            <a:pPr eaLnBrk="1" hangingPunct="1">
              <a:buFont typeface="Wingdings 2" pitchFamily="18" charset="2"/>
              <a:buNone/>
              <a:defRPr/>
            </a:pPr>
            <a:endParaRPr lang="ru-RU" sz="1600" dirty="0" smtClean="0"/>
          </a:p>
          <a:p>
            <a:pPr eaLnBrk="1" hangingPunct="1">
              <a:defRPr/>
            </a:pPr>
            <a:endParaRPr lang="ru-RU" sz="1800" dirty="0" smtClean="0"/>
          </a:p>
          <a:p>
            <a:pPr eaLnBrk="1" hangingPunct="1">
              <a:defRPr/>
            </a:pPr>
            <a:endParaRPr lang="ru-RU" sz="1200" dirty="0" smtClean="0"/>
          </a:p>
          <a:p>
            <a:pPr eaLnBrk="1" hangingPunct="1">
              <a:defRPr/>
            </a:pPr>
            <a:endParaRPr lang="ru-RU" sz="1200" dirty="0" smtClean="0"/>
          </a:p>
          <a:p>
            <a:pPr eaLnBrk="1" hangingPunct="1"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kk-KZ" dirty="0" smtClean="0">
                <a:solidFill>
                  <a:srgbClr val="FF0000"/>
                </a:solidFill>
              </a:rPr>
              <a:t>Ұстаздар мерекесі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Объект 4" descr="C:\Users\2016\Desktop\Тренинг\IMAG4062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52737"/>
            <a:ext cx="4038600" cy="3672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Объект 5" descr="C:\Users\2016\Desktop\Тренинг\IMAG4052.jp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124745"/>
            <a:ext cx="4038600" cy="3672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2016\Desktop\Тренинг\IMAG406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512" y="4077072"/>
            <a:ext cx="3228975" cy="26642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38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Алтын </a:t>
            </a:r>
            <a:r>
              <a:rPr lang="ru-RU" dirty="0" err="1" smtClean="0">
                <a:solidFill>
                  <a:srgbClr val="FF0000"/>
                </a:solidFill>
              </a:rPr>
              <a:t>күз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шағын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орталықта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Объект 4" descr="C:\Users\2016\Desktop\тәрбие фото\20161021_113524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84785"/>
            <a:ext cx="4038600" cy="2664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C:\Users\2016\Desktop\тәрбие фото\20161021_11423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484785"/>
            <a:ext cx="403860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C:\Users\2016\Desktop\тәрбие фото\20161021_11270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137" y="3429000"/>
            <a:ext cx="4657725" cy="3429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95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sz="2400" dirty="0" smtClean="0">
                <a:solidFill>
                  <a:srgbClr val="FF0000"/>
                </a:solidFill>
              </a:rPr>
              <a:t>ҚР тәуелсіздігіне </a:t>
            </a:r>
            <a:r>
              <a:rPr lang="en-US" sz="2400" dirty="0" smtClean="0">
                <a:solidFill>
                  <a:srgbClr val="FF0000"/>
                </a:solidFill>
              </a:rPr>
              <a:t>25 </a:t>
            </a:r>
            <a:r>
              <a:rPr lang="kk-KZ" sz="2400" dirty="0" smtClean="0">
                <a:solidFill>
                  <a:srgbClr val="FF0000"/>
                </a:solidFill>
              </a:rPr>
              <a:t>жылдығына арналған денсаулық</a:t>
            </a:r>
            <a:br>
              <a:rPr lang="kk-KZ" sz="2400" dirty="0" smtClean="0">
                <a:solidFill>
                  <a:srgbClr val="FF0000"/>
                </a:solidFill>
              </a:rPr>
            </a:br>
            <a:r>
              <a:rPr lang="kk-KZ" sz="2400" dirty="0" smtClean="0">
                <a:solidFill>
                  <a:srgbClr val="FF0000"/>
                </a:solidFill>
              </a:rPr>
              <a:t> апталығы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2016\Desktop\тәрбие фото\20161017_16283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96753"/>
            <a:ext cx="403860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Объект 5" descr="C:\Users\2016\Desktop\тәрбие фото\20161017_163537.jp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196752"/>
            <a:ext cx="4038600" cy="2880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1" name="Picture 3" descr="C:\Users\2016\Desktop\тәрбие фото\20161017_16404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212976"/>
            <a:ext cx="3157150" cy="36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798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solidFill>
                  <a:srgbClr val="FF0000"/>
                </a:solidFill>
              </a:rPr>
              <a:t>Алтын күз бастауышта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Объект 4" descr="C:\Users\2016\Desktop\тәрбие фото\20161014_120311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96753"/>
            <a:ext cx="4330824" cy="3168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Объект 5" descr="C:\Users\2016\Desktop\тәрбие фото\20161014_121359.jp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268761"/>
            <a:ext cx="3816424" cy="4680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2016\Desktop\тәрбие фото\20161014_12180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3789040"/>
            <a:ext cx="4320479" cy="26642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088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1-</a:t>
            </a:r>
            <a:r>
              <a:rPr lang="kk-KZ" dirty="0" smtClean="0">
                <a:solidFill>
                  <a:srgbClr val="FF0000"/>
                </a:solidFill>
              </a:rPr>
              <a:t>қазан қарттар күні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Объект 4" descr="C:\Users\2016\Desktop\тәрбие фото\20161007_142617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24745"/>
            <a:ext cx="4038600" cy="3168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C:\Users\2016\Desktop\тәрбие фото\20161007_14495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124744"/>
            <a:ext cx="4038600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C:\Users\2016\Desktop\тәрбие фото\20161007_145348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837" y="3573016"/>
            <a:ext cx="4886325" cy="31683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147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solidFill>
                  <a:srgbClr val="FF0000"/>
                </a:solidFill>
              </a:rPr>
              <a:t>Ана мектебінің жұмысы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C:\Users\2016\Desktop\тәрбие фото\20161011_113143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12776"/>
            <a:ext cx="8147248" cy="35862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232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kk-KZ" sz="2400" dirty="0" smtClean="0">
                <a:solidFill>
                  <a:srgbClr val="FF0000"/>
                </a:solidFill>
              </a:rPr>
              <a:t>Өзін</a:t>
            </a:r>
            <a:r>
              <a:rPr lang="en-US" sz="2400" dirty="0" smtClean="0">
                <a:solidFill>
                  <a:srgbClr val="FF0000"/>
                </a:solidFill>
              </a:rPr>
              <a:t>-</a:t>
            </a:r>
            <a:r>
              <a:rPr lang="kk-KZ" sz="2400" dirty="0" smtClean="0">
                <a:solidFill>
                  <a:srgbClr val="FF0000"/>
                </a:solidFill>
              </a:rPr>
              <a:t> өзі қол жұмсау жағдайын болдырмау үшін өткізілген іс </a:t>
            </a:r>
            <a:r>
              <a:rPr lang="en-US" sz="2400" dirty="0" smtClean="0">
                <a:solidFill>
                  <a:srgbClr val="FF0000"/>
                </a:solidFill>
              </a:rPr>
              <a:t>-</a:t>
            </a:r>
            <a:r>
              <a:rPr lang="kk-KZ" sz="2400" dirty="0" smtClean="0">
                <a:solidFill>
                  <a:srgbClr val="FF0000"/>
                </a:solidFill>
              </a:rPr>
              <a:t>шаралар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5" name="Объект 4" descr="C:\Users\2016\Desktop\тәрбие фото\20161019_132923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2"/>
            <a:ext cx="4176464" cy="2376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 descr="C:\Users\2016\Desktop\Тренинг\IMAG412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148" y="1124744"/>
            <a:ext cx="3362308" cy="5001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C:\Users\2016\Desktop\Тренинг\IMAG4137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3717032"/>
            <a:ext cx="4104456" cy="27363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534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94122"/>
          </a:xfrm>
        </p:spPr>
        <p:txBody>
          <a:bodyPr>
            <a:normAutofit/>
          </a:bodyPr>
          <a:lstStyle/>
          <a:p>
            <a:r>
              <a:rPr lang="kk-KZ" sz="3200" dirty="0" smtClean="0">
                <a:solidFill>
                  <a:srgbClr val="FF0000"/>
                </a:solidFill>
              </a:rPr>
              <a:t>Аққөл мектебінде кездесу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5" name="Объект 4" descr="F:\ощд 048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980728"/>
            <a:ext cx="3600400" cy="3672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F:\ощд 0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052736"/>
            <a:ext cx="4248472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F:\ощд 001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549476"/>
            <a:ext cx="4608512" cy="3308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Объект 7" descr="F:\ощд 035.jpg"/>
          <p:cNvPicPr>
            <a:picLocks noGrp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549476"/>
            <a:ext cx="4388296" cy="33085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011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1-желто</a:t>
            </a:r>
            <a:r>
              <a:rPr lang="kk-KZ" sz="2000" dirty="0" smtClean="0">
                <a:solidFill>
                  <a:srgbClr val="FF0000"/>
                </a:solidFill>
              </a:rPr>
              <a:t>қсан Президент күніне арналған саптүзеу.</a:t>
            </a: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5" name="Объект 4" descr="C:\Users\Приемная\Desktop\20161130_123957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56792"/>
            <a:ext cx="4038600" cy="5112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Объект 5" descr="C:\Users\Приемная\Desktop\20161130_125604_HDR.jp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556792"/>
            <a:ext cx="4038600" cy="48245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3285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kk-KZ" sz="1800" dirty="0">
                <a:solidFill>
                  <a:srgbClr val="FF0000"/>
                </a:solidFill>
                <a:effectLst/>
              </a:rPr>
              <a:t>15- желтоқсан күні  </a:t>
            </a:r>
            <a:r>
              <a:rPr lang="kk-KZ" sz="1800" dirty="0" smtClean="0">
                <a:solidFill>
                  <a:srgbClr val="FF0000"/>
                </a:solidFill>
                <a:effectLst/>
              </a:rPr>
              <a:t>Тәуелсіздіктің  </a:t>
            </a:r>
            <a:r>
              <a:rPr lang="en-US" sz="1800" dirty="0" smtClean="0">
                <a:solidFill>
                  <a:srgbClr val="FF0000"/>
                </a:solidFill>
                <a:effectLst/>
              </a:rPr>
              <a:t>25 </a:t>
            </a:r>
            <a:r>
              <a:rPr lang="ru-RU" sz="1800" dirty="0" err="1" smtClean="0">
                <a:solidFill>
                  <a:srgbClr val="FF0000"/>
                </a:solidFill>
                <a:effectLst/>
              </a:rPr>
              <a:t>жылды</a:t>
            </a:r>
            <a:r>
              <a:rPr lang="kk-KZ" sz="1800" dirty="0" smtClean="0">
                <a:solidFill>
                  <a:srgbClr val="FF0000"/>
                </a:solidFill>
                <a:effectLst/>
              </a:rPr>
              <a:t>ғына өткен күні   </a:t>
            </a:r>
            <a:r>
              <a:rPr lang="kk-KZ" sz="1800" dirty="0">
                <a:solidFill>
                  <a:srgbClr val="FF0000"/>
                </a:solidFill>
                <a:effectLst/>
              </a:rPr>
              <a:t>бокс турнирі </a:t>
            </a:r>
            <a:endParaRPr lang="ru-RU" sz="1800" dirty="0">
              <a:solidFill>
                <a:srgbClr val="FF0000"/>
              </a:solidFill>
            </a:endParaRPr>
          </a:p>
        </p:txBody>
      </p:sp>
      <p:pic>
        <p:nvPicPr>
          <p:cNvPr id="5" name="Объект 4" descr="F:\20161218_151552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12776"/>
            <a:ext cx="4176464" cy="3686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Объект 5" descr="F:\20161218_151355.jp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484784"/>
            <a:ext cx="4104456" cy="35421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940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FF0000"/>
                </a:solidFill>
                <a:effectLst/>
              </a:rPr>
              <a:t>13-</a:t>
            </a:r>
            <a:r>
              <a:rPr lang="ru-RU" sz="2000" dirty="0">
                <a:solidFill>
                  <a:srgbClr val="FF0000"/>
                </a:solidFill>
                <a:effectLst/>
              </a:rPr>
              <a:t>желто</a:t>
            </a:r>
            <a:r>
              <a:rPr lang="kk-KZ" sz="2000" dirty="0">
                <a:solidFill>
                  <a:srgbClr val="FF0000"/>
                </a:solidFill>
                <a:effectLst/>
              </a:rPr>
              <a:t>қсан күні «Астана</a:t>
            </a:r>
            <a:r>
              <a:rPr lang="en-US" sz="2000" dirty="0">
                <a:solidFill>
                  <a:srgbClr val="FF0000"/>
                </a:solidFill>
                <a:effectLst/>
              </a:rPr>
              <a:t>-</a:t>
            </a:r>
            <a:r>
              <a:rPr lang="ru-RU" sz="2000" dirty="0">
                <a:solidFill>
                  <a:srgbClr val="FF0000"/>
                </a:solidFill>
                <a:effectLst/>
              </a:rPr>
              <a:t>т</a:t>
            </a:r>
            <a:r>
              <a:rPr lang="kk-KZ" sz="2000" dirty="0">
                <a:solidFill>
                  <a:srgbClr val="FF0000"/>
                </a:solidFill>
                <a:effectLst/>
              </a:rPr>
              <a:t>әуелсіз еліміздің бойтұмары!» мерекелік </a:t>
            </a:r>
            <a:r>
              <a:rPr lang="kk-KZ" sz="2000" dirty="0" smtClean="0">
                <a:solidFill>
                  <a:srgbClr val="FF0000"/>
                </a:solidFill>
                <a:effectLst/>
              </a:rPr>
              <a:t>концерті</a:t>
            </a:r>
            <a:endParaRPr lang="ru-RU" sz="2000" dirty="0">
              <a:solidFill>
                <a:srgbClr val="FF0000"/>
              </a:solidFill>
              <a:effectLst/>
            </a:endParaRPr>
          </a:p>
        </p:txBody>
      </p:sp>
      <p:pic>
        <p:nvPicPr>
          <p:cNvPr id="5" name="Объект 4" descr="C:\Users\2016\Desktop\тарбие\20161213_175243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40769"/>
            <a:ext cx="4038600" cy="2664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Объект 5" descr="C:\Users\2016\Desktop\тарбие\20161213_175703.jp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40768"/>
            <a:ext cx="4038600" cy="2664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2016\Desktop\тарбие\20161213_17493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861048"/>
            <a:ext cx="4104456" cy="2664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2016\Desktop\тарбие\20161213_180035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861048"/>
            <a:ext cx="3888432" cy="26642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42771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1800" dirty="0" err="1" smtClean="0">
                <a:solidFill>
                  <a:srgbClr val="FF0000"/>
                </a:solidFill>
              </a:rPr>
              <a:t>Тәуелсіздіктің</a:t>
            </a:r>
            <a:r>
              <a:rPr lang="ru-RU" sz="1800" dirty="0" smtClean="0">
                <a:solidFill>
                  <a:srgbClr val="FF0000"/>
                </a:solidFill>
              </a:rPr>
              <a:t> </a:t>
            </a:r>
            <a:r>
              <a:rPr lang="en-US" sz="1800" dirty="0" smtClean="0">
                <a:solidFill>
                  <a:srgbClr val="FF0000"/>
                </a:solidFill>
              </a:rPr>
              <a:t>25 </a:t>
            </a:r>
            <a:r>
              <a:rPr lang="ru-RU" sz="1800" dirty="0" err="1" smtClean="0">
                <a:solidFill>
                  <a:srgbClr val="FF0000"/>
                </a:solidFill>
              </a:rPr>
              <a:t>жылды</a:t>
            </a:r>
            <a:r>
              <a:rPr lang="kk-KZ" sz="1800" dirty="0" smtClean="0">
                <a:solidFill>
                  <a:srgbClr val="FF0000"/>
                </a:solidFill>
              </a:rPr>
              <a:t>ғы қарсаңында өткен</a:t>
            </a:r>
            <a:r>
              <a:rPr lang="ru-RU" sz="1800" dirty="0" smtClean="0">
                <a:solidFill>
                  <a:srgbClr val="FF0000"/>
                </a:solidFill>
              </a:rPr>
              <a:t> </a:t>
            </a:r>
            <a:r>
              <a:rPr lang="ru-RU" sz="1800" dirty="0" err="1">
                <a:solidFill>
                  <a:srgbClr val="FF0000"/>
                </a:solidFill>
              </a:rPr>
              <a:t>б</a:t>
            </a:r>
            <a:r>
              <a:rPr lang="ru-RU" sz="1800" dirty="0" err="1" smtClean="0">
                <a:solidFill>
                  <a:srgbClr val="FF0000"/>
                </a:solidFill>
              </a:rPr>
              <a:t>астауыш</a:t>
            </a:r>
            <a:r>
              <a:rPr lang="ru-RU" sz="1800" dirty="0" smtClean="0">
                <a:solidFill>
                  <a:srgbClr val="FF0000"/>
                </a:solidFill>
              </a:rPr>
              <a:t> </a:t>
            </a:r>
            <a:r>
              <a:rPr lang="ru-RU" sz="1800" dirty="0" err="1" smtClean="0">
                <a:solidFill>
                  <a:srgbClr val="FF0000"/>
                </a:solidFill>
              </a:rPr>
              <a:t>апталы</a:t>
            </a:r>
            <a:endParaRPr lang="ru-RU" sz="1800" dirty="0">
              <a:solidFill>
                <a:srgbClr val="FF0000"/>
              </a:solidFill>
            </a:endParaRPr>
          </a:p>
        </p:txBody>
      </p:sp>
      <p:pic>
        <p:nvPicPr>
          <p:cNvPr id="5" name="Объект 4" descr="C:\Users\2016\Desktop\Алтынай фото\20161125_132459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40" y="1124744"/>
            <a:ext cx="4038600" cy="3154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C:\Users\2016\Desktop\Алтынай фото\20161125_13280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196752"/>
            <a:ext cx="4038600" cy="316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C:\Users\2016\Desktop\Алтынай фото\20161125_13085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33056"/>
            <a:ext cx="4211960" cy="2664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2016\Desktop\Алтынай фото\20161125_13330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573016"/>
            <a:ext cx="4032448" cy="30243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22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000" dirty="0" smtClean="0">
                <a:solidFill>
                  <a:srgbClr val="FF0000"/>
                </a:solidFill>
              </a:rPr>
              <a:t>Жоғары сыныптарға арналған Жаңа жыл шыршасы</a:t>
            </a: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5" name="Объект 4" descr="C:\Users\2016\Desktop\тарбие\20161228_170847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60" y="1412777"/>
            <a:ext cx="2910468" cy="3528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Объект 5" descr="C:\Users\2016\Desktop\тарбие\20161228_171052.jp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654" y="1484785"/>
            <a:ext cx="3553691" cy="3312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2016\Desktop\тарбие\20161228_165447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789040"/>
            <a:ext cx="3888432" cy="2880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F:\КЕДЕН ФОТО\DSC_0247 копия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412776"/>
            <a:ext cx="4495800" cy="3384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2016\Desktop\тарбие\20161228_165447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789040"/>
            <a:ext cx="4680520" cy="30327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761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000" dirty="0" smtClean="0">
                <a:solidFill>
                  <a:srgbClr val="FF0000"/>
                </a:solidFill>
              </a:rPr>
              <a:t>Кеден бақылау департаментінің жаңа жылдық сыйлығы</a:t>
            </a:r>
            <a:r>
              <a:rPr lang="kk-KZ" dirty="0" smtClean="0"/>
              <a:t>.</a:t>
            </a:r>
            <a:endParaRPr lang="ru-RU" dirty="0"/>
          </a:p>
        </p:txBody>
      </p:sp>
      <p:pic>
        <p:nvPicPr>
          <p:cNvPr id="5" name="Объект 4" descr="F:\КЕДЕН ФОТО\DSC_0246 копия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68760"/>
            <a:ext cx="4038600" cy="2826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Объект 5" descr="F:\КЕДЕН ФОТО\DSC_0257 копия.jp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340769"/>
            <a:ext cx="4038600" cy="2664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F:\КЕДЕН ФОТО\DSC_0267 копия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933056"/>
            <a:ext cx="4320480" cy="2592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F:\КЕДЕН ФОТО\DSC_0281 копия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789040"/>
            <a:ext cx="4392488" cy="27363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1431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800" dirty="0" smtClean="0">
                <a:solidFill>
                  <a:srgbClr val="FF0000"/>
                </a:solidFill>
                <a:effectLst/>
                <a:latin typeface="+mn-lt"/>
              </a:rPr>
              <a:t>Ашық тәрбие сағаты</a:t>
            </a:r>
            <a:endParaRPr lang="ru-RU" sz="28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sz="1800" b="1" dirty="0" smtClean="0"/>
              <a:t>11</a:t>
            </a:r>
            <a:r>
              <a:rPr lang="en-US" sz="1800" b="1" dirty="0" smtClean="0"/>
              <a:t>-c</a:t>
            </a:r>
            <a:r>
              <a:rPr lang="ru-RU" sz="1800" b="1" dirty="0" err="1" smtClean="0"/>
              <a:t>ыныпта</a:t>
            </a:r>
            <a:r>
              <a:rPr lang="ru-RU" sz="1800" b="1" dirty="0" smtClean="0"/>
              <a:t> «Ба</a:t>
            </a:r>
            <a:r>
              <a:rPr lang="kk-KZ" sz="1800" b="1" dirty="0" smtClean="0"/>
              <a:t>қытым да байлығым денсаулық</a:t>
            </a:r>
            <a:r>
              <a:rPr lang="ru-RU" sz="1800" b="1" dirty="0" smtClean="0"/>
              <a:t>» </a:t>
            </a:r>
            <a:r>
              <a:rPr lang="ru-RU" sz="1800" b="1" dirty="0" err="1" smtClean="0"/>
              <a:t>өткізген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Серкенова</a:t>
            </a:r>
            <a:r>
              <a:rPr lang="ru-RU" sz="1800" b="1" dirty="0" smtClean="0"/>
              <a:t> Г.Б.</a:t>
            </a:r>
          </a:p>
          <a:p>
            <a:r>
              <a:rPr lang="kk-KZ" sz="1800" b="1" dirty="0" smtClean="0"/>
              <a:t>Тәрбие әдіс бірлестігінде  орташа деген баға қойылды.</a:t>
            </a:r>
          </a:p>
          <a:p>
            <a:endParaRPr lang="kk-KZ" sz="1800" dirty="0" smtClean="0"/>
          </a:p>
          <a:p>
            <a:endParaRPr lang="ru-RU" sz="1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kk-KZ" sz="1800" dirty="0" smtClean="0"/>
              <a:t> </a:t>
            </a:r>
            <a:r>
              <a:rPr lang="en-US" sz="1800" b="1" dirty="0" smtClean="0"/>
              <a:t>4-c</a:t>
            </a:r>
            <a:r>
              <a:rPr lang="ru-RU" sz="1800" b="1" dirty="0" err="1"/>
              <a:t>ыныпта</a:t>
            </a:r>
            <a:r>
              <a:rPr lang="ru-RU" sz="1800" b="1" dirty="0"/>
              <a:t> </a:t>
            </a:r>
            <a:r>
              <a:rPr lang="ru-RU" sz="1800" b="1" dirty="0" smtClean="0"/>
              <a:t>«</a:t>
            </a:r>
            <a:r>
              <a:rPr lang="kk-KZ" sz="1800" b="1" dirty="0"/>
              <a:t>«Желтоқсан-Тәуелсіздік </a:t>
            </a:r>
            <a:r>
              <a:rPr lang="kk-KZ" sz="1800" b="1" dirty="0" smtClean="0"/>
              <a:t>рухы»</a:t>
            </a:r>
            <a:r>
              <a:rPr lang="ru-RU" sz="1800" b="1" dirty="0" smtClean="0"/>
              <a:t> </a:t>
            </a:r>
            <a:r>
              <a:rPr lang="ru-RU" sz="1800" b="1" dirty="0" err="1"/>
              <a:t>өткізген</a:t>
            </a:r>
            <a:r>
              <a:rPr lang="ru-RU" sz="1800" b="1" dirty="0"/>
              <a:t> </a:t>
            </a:r>
            <a:endParaRPr lang="en-US" sz="1800" b="1" dirty="0" smtClean="0"/>
          </a:p>
          <a:p>
            <a:r>
              <a:rPr lang="ru-RU" sz="1800" b="1" dirty="0" smtClean="0"/>
              <a:t>Алина А</a:t>
            </a:r>
            <a:r>
              <a:rPr lang="kk-KZ" sz="1800" b="1" dirty="0" smtClean="0"/>
              <a:t>.О.</a:t>
            </a:r>
            <a:endParaRPr lang="ru-RU" sz="1800" b="1" dirty="0"/>
          </a:p>
          <a:p>
            <a:r>
              <a:rPr lang="kk-KZ" sz="1800" b="1" dirty="0"/>
              <a:t>Тәрбие әдіс бірлестігінде  </a:t>
            </a:r>
            <a:r>
              <a:rPr lang="kk-KZ" sz="1800" b="1" dirty="0" smtClean="0"/>
              <a:t>жақсы </a:t>
            </a:r>
            <a:r>
              <a:rPr lang="kk-KZ" sz="1800" b="1" dirty="0"/>
              <a:t>деген баға қойылды.</a:t>
            </a:r>
          </a:p>
          <a:p>
            <a:endParaRPr lang="ru-RU" sz="1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90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800" dirty="0">
                <a:solidFill>
                  <a:srgbClr val="FF0000"/>
                </a:solidFill>
                <a:effectLst/>
              </a:rPr>
              <a:t>Ата</a:t>
            </a:r>
            <a:r>
              <a:rPr lang="en-US" sz="2800" dirty="0">
                <a:solidFill>
                  <a:srgbClr val="FF0000"/>
                </a:solidFill>
                <a:effectLst/>
              </a:rPr>
              <a:t>-</a:t>
            </a:r>
            <a:r>
              <a:rPr lang="ru-RU" sz="2800" dirty="0" err="1">
                <a:solidFill>
                  <a:srgbClr val="FF0000"/>
                </a:solidFill>
                <a:effectLst/>
              </a:rPr>
              <a:t>аналармен</a:t>
            </a:r>
            <a:r>
              <a:rPr lang="kk-KZ" sz="2800" dirty="0">
                <a:solidFill>
                  <a:srgbClr val="FF0000"/>
                </a:solidFill>
                <a:effectLst/>
              </a:rPr>
              <a:t>  </a:t>
            </a:r>
            <a:r>
              <a:rPr lang="kk-KZ" sz="2800" dirty="0" smtClean="0">
                <a:solidFill>
                  <a:srgbClr val="FF0000"/>
                </a:solidFill>
                <a:effectLst/>
              </a:rPr>
              <a:t>жұмыс</a:t>
            </a:r>
            <a:br>
              <a:rPr lang="kk-KZ" sz="2800" dirty="0" smtClean="0">
                <a:solidFill>
                  <a:srgbClr val="FF0000"/>
                </a:solidFill>
                <a:effectLst/>
              </a:rPr>
            </a:br>
            <a:r>
              <a:rPr lang="ru-RU" sz="2800" dirty="0" smtClean="0">
                <a:solidFill>
                  <a:srgbClr val="FF0000"/>
                </a:solidFill>
                <a:effectLst/>
              </a:rPr>
              <a:t> 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196752"/>
            <a:ext cx="7643192" cy="5256584"/>
          </a:xfrm>
        </p:spPr>
        <p:txBody>
          <a:bodyPr/>
          <a:lstStyle/>
          <a:p>
            <a:pPr marL="457200" lvl="1" indent="0">
              <a:buNone/>
            </a:pPr>
            <a:r>
              <a:rPr lang="en-US" sz="2000" b="1" dirty="0" smtClean="0"/>
              <a:t>1</a:t>
            </a:r>
            <a:r>
              <a:rPr lang="ru-RU" sz="2000" b="1" dirty="0" smtClean="0"/>
              <a:t>1</a:t>
            </a:r>
            <a:r>
              <a:rPr lang="en-US" sz="2000" b="1" dirty="0" smtClean="0"/>
              <a:t>-c</a:t>
            </a:r>
            <a:r>
              <a:rPr lang="ru-RU" sz="2000" b="1" dirty="0" err="1" smtClean="0"/>
              <a:t>ыныпта</a:t>
            </a:r>
            <a:r>
              <a:rPr lang="ru-RU" sz="2000" b="1" dirty="0" smtClean="0"/>
              <a:t> </a:t>
            </a:r>
            <a:r>
              <a:rPr lang="ru-RU" sz="2000" dirty="0" smtClean="0"/>
              <a:t>26-желто</a:t>
            </a:r>
            <a:r>
              <a:rPr lang="kk-KZ" sz="2000" dirty="0" smtClean="0"/>
              <a:t>қсан күні ата</a:t>
            </a:r>
            <a:r>
              <a:rPr lang="en-US" sz="2000" dirty="0" smtClean="0"/>
              <a:t>-</a:t>
            </a:r>
            <a:r>
              <a:rPr lang="ru-RU" sz="2000" dirty="0" err="1" smtClean="0"/>
              <a:t>аналар</a:t>
            </a:r>
            <a:r>
              <a:rPr lang="ru-RU" sz="2000" dirty="0" smtClean="0"/>
              <a:t> </a:t>
            </a:r>
            <a:r>
              <a:rPr lang="ru-RU" sz="2000" dirty="0" err="1" smtClean="0"/>
              <a:t>жиналысы</a:t>
            </a:r>
            <a:r>
              <a:rPr lang="ru-RU" sz="2000" dirty="0" smtClean="0"/>
              <a:t> </a:t>
            </a:r>
            <a:r>
              <a:rPr lang="ru-RU" sz="2000" dirty="0" err="1" smtClean="0"/>
              <a:t>болды</a:t>
            </a:r>
            <a:r>
              <a:rPr lang="kk-KZ" sz="2000" dirty="0" smtClean="0"/>
              <a:t>.Жиналысқа  барлық ата</a:t>
            </a:r>
            <a:r>
              <a:rPr lang="en-US" sz="2000" dirty="0" smtClean="0"/>
              <a:t>-</a:t>
            </a:r>
            <a:r>
              <a:rPr lang="ru-RU" sz="2000" dirty="0" err="1" smtClean="0"/>
              <a:t>аналар</a:t>
            </a:r>
            <a:r>
              <a:rPr lang="ru-RU" sz="2000" dirty="0" smtClean="0"/>
              <a:t> </a:t>
            </a:r>
            <a:r>
              <a:rPr lang="kk-KZ" sz="2000" dirty="0" smtClean="0"/>
              <a:t>қатысты.Күн тәртібінде жаңартылған ҰБТ үлгісі.</a:t>
            </a:r>
          </a:p>
          <a:p>
            <a:pPr marL="457200" lvl="1" indent="0">
              <a:buNone/>
            </a:pPr>
            <a:endParaRPr lang="kk-KZ" sz="2000" dirty="0"/>
          </a:p>
          <a:p>
            <a:pPr marL="457200" lvl="1" indent="0">
              <a:buNone/>
            </a:pPr>
            <a:endParaRPr lang="kk-KZ" sz="2000" dirty="0" smtClean="0"/>
          </a:p>
          <a:p>
            <a:pPr marL="457200" lvl="1" indent="0">
              <a:buNone/>
            </a:pPr>
            <a:r>
              <a:rPr lang="en-US" sz="2000" b="1" dirty="0" smtClean="0"/>
              <a:t>3-c</a:t>
            </a:r>
            <a:r>
              <a:rPr lang="ru-RU" sz="2000" b="1" dirty="0" err="1" smtClean="0"/>
              <a:t>ыныпта</a:t>
            </a:r>
            <a:r>
              <a:rPr lang="en-US" sz="2000" b="1" dirty="0" smtClean="0"/>
              <a:t> </a:t>
            </a:r>
            <a:r>
              <a:rPr lang="en-US" sz="2000" b="1" dirty="0"/>
              <a:t> </a:t>
            </a:r>
            <a:r>
              <a:rPr lang="en-US" sz="2000" b="1" dirty="0" smtClean="0"/>
              <a:t> </a:t>
            </a:r>
            <a:r>
              <a:rPr lang="ru-RU" sz="2000" dirty="0" smtClean="0"/>
              <a:t>-желто</a:t>
            </a:r>
            <a:r>
              <a:rPr lang="kk-KZ" sz="2000" dirty="0"/>
              <a:t>қсан күні ата</a:t>
            </a:r>
            <a:r>
              <a:rPr lang="en-US" sz="2000" dirty="0"/>
              <a:t>-</a:t>
            </a:r>
            <a:r>
              <a:rPr lang="ru-RU" sz="2000" dirty="0" err="1"/>
              <a:t>аналар</a:t>
            </a:r>
            <a:r>
              <a:rPr lang="ru-RU" sz="2000" dirty="0"/>
              <a:t> </a:t>
            </a:r>
            <a:r>
              <a:rPr lang="ru-RU" sz="2000" dirty="0" err="1"/>
              <a:t>жиналысы</a:t>
            </a:r>
            <a:r>
              <a:rPr lang="ru-RU" sz="2000" dirty="0"/>
              <a:t> </a:t>
            </a:r>
            <a:r>
              <a:rPr lang="ru-RU" sz="2000" dirty="0" err="1" smtClean="0"/>
              <a:t>болды</a:t>
            </a:r>
            <a:r>
              <a:rPr lang="en-US" sz="2000" dirty="0" smtClean="0"/>
              <a:t> </a:t>
            </a:r>
            <a:r>
              <a:rPr lang="kk-KZ" sz="2000" dirty="0" smtClean="0"/>
              <a:t>Күн </a:t>
            </a:r>
            <a:r>
              <a:rPr lang="kk-KZ" sz="2000" dirty="0"/>
              <a:t>тәртібінде </a:t>
            </a:r>
            <a:r>
              <a:rPr lang="en-US" sz="2000" dirty="0" smtClean="0"/>
              <a:t> c</a:t>
            </a:r>
            <a:r>
              <a:rPr lang="ru-RU" sz="2000" dirty="0" err="1" smtClean="0"/>
              <a:t>аба</a:t>
            </a:r>
            <a:r>
              <a:rPr lang="kk-KZ" sz="2000" dirty="0" smtClean="0"/>
              <a:t>қ үлгерімінің төмендігі.</a:t>
            </a:r>
            <a:endParaRPr lang="kk-KZ" sz="2000" dirty="0"/>
          </a:p>
          <a:p>
            <a:pPr marL="457200" lvl="1" indent="0">
              <a:buNone/>
            </a:pPr>
            <a:endParaRPr lang="kk-KZ" sz="2000" dirty="0" smtClean="0"/>
          </a:p>
          <a:p>
            <a:pPr marL="457200" lvl="1" indent="0">
              <a:buNone/>
            </a:pPr>
            <a:r>
              <a:rPr lang="kk-KZ" sz="2000" dirty="0" smtClean="0"/>
              <a:t> </a:t>
            </a:r>
          </a:p>
          <a:p>
            <a:pPr marL="457200" lvl="1" indent="0">
              <a:buNone/>
            </a:pPr>
            <a:endParaRPr lang="kk-KZ" sz="2000" dirty="0"/>
          </a:p>
          <a:p>
            <a:pPr marL="136525" indent="0">
              <a:buNone/>
            </a:pPr>
            <a:endParaRPr lang="en-US" sz="2000" dirty="0"/>
          </a:p>
          <a:p>
            <a:endParaRPr lang="en-US" sz="2000" dirty="0"/>
          </a:p>
          <a:p>
            <a:endParaRPr lang="ru-RU" sz="2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kk-KZ" sz="2000" dirty="0" smtClean="0"/>
              <a:t> </a:t>
            </a:r>
          </a:p>
          <a:p>
            <a:pPr marL="457200" lvl="1" indent="0">
              <a:buNone/>
            </a:pPr>
            <a:endParaRPr lang="en-US" sz="20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9985177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000" dirty="0" smtClean="0">
                <a:solidFill>
                  <a:srgbClr val="FF0000"/>
                </a:solidFill>
              </a:rPr>
              <a:t>Бурабайдағы балаларға арналған 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kk-KZ" sz="2000" dirty="0" smtClean="0">
                <a:solidFill>
                  <a:srgbClr val="FF0000"/>
                </a:solidFill>
              </a:rPr>
              <a:t>шипажайда  </a:t>
            </a:r>
            <a:r>
              <a:rPr lang="en-US" sz="2000" dirty="0" smtClean="0">
                <a:solidFill>
                  <a:srgbClr val="FF0000"/>
                </a:solidFill>
              </a:rPr>
              <a:t>4 </a:t>
            </a:r>
            <a:r>
              <a:rPr lang="ru-RU" sz="2000" dirty="0" smtClean="0">
                <a:solidFill>
                  <a:srgbClr val="FF0000"/>
                </a:solidFill>
              </a:rPr>
              <a:t>бала </a:t>
            </a:r>
            <a:r>
              <a:rPr lang="ru-RU" sz="2000" dirty="0" err="1" smtClean="0">
                <a:solidFill>
                  <a:srgbClr val="FF0000"/>
                </a:solidFill>
              </a:rPr>
              <a:t>демалып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kk-KZ" sz="2000" dirty="0" smtClean="0">
                <a:solidFill>
                  <a:srgbClr val="FF0000"/>
                </a:solidFill>
              </a:rPr>
              <a:t>қайтты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47248" cy="4525963"/>
          </a:xfrm>
        </p:spPr>
        <p:txBody>
          <a:bodyPr/>
          <a:lstStyle/>
          <a:p>
            <a:pPr marL="136525" indent="0">
              <a:buNone/>
            </a:pPr>
            <a:r>
              <a:rPr lang="kk-KZ" b="1" dirty="0" smtClean="0"/>
              <a:t>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55576" y="1600200"/>
            <a:ext cx="7931224" cy="4525963"/>
          </a:xfrm>
        </p:spPr>
        <p:txBody>
          <a:bodyPr/>
          <a:lstStyle/>
          <a:p>
            <a:pPr marL="136525" indent="0">
              <a:buNone/>
            </a:pPr>
            <a:r>
              <a:rPr lang="kk-KZ" dirty="0"/>
              <a:t>Қарашаның 26-нан желтоқсанның 15-і аралығында </a:t>
            </a:r>
            <a:r>
              <a:rPr lang="kk-KZ" dirty="0" smtClean="0"/>
              <a:t> </a:t>
            </a:r>
            <a:r>
              <a:rPr lang="kk-KZ" b="1" dirty="0" smtClean="0"/>
              <a:t>5-cынып </a:t>
            </a:r>
            <a:r>
              <a:rPr lang="kk-KZ" b="1" dirty="0"/>
              <a:t>оқушысы Аккузов Адай</a:t>
            </a:r>
            <a:r>
              <a:rPr lang="kk-KZ" b="1" dirty="0" smtClean="0"/>
              <a:t>,</a:t>
            </a:r>
          </a:p>
          <a:p>
            <a:pPr marL="136525" indent="0">
              <a:buNone/>
            </a:pPr>
            <a:r>
              <a:rPr lang="kk-KZ" b="1" dirty="0" smtClean="0"/>
              <a:t>8-cынып </a:t>
            </a:r>
            <a:r>
              <a:rPr lang="kk-KZ" b="1" dirty="0"/>
              <a:t>оқушысы Серәлі Ноян</a:t>
            </a:r>
            <a:r>
              <a:rPr lang="kk-KZ" b="1" dirty="0" smtClean="0"/>
              <a:t>,</a:t>
            </a:r>
          </a:p>
          <a:p>
            <a:pPr marL="136525" indent="0">
              <a:buNone/>
            </a:pPr>
            <a:r>
              <a:rPr lang="kk-KZ" b="1" dirty="0" smtClean="0"/>
              <a:t>7-cынып </a:t>
            </a:r>
            <a:r>
              <a:rPr lang="kk-KZ" b="1" dirty="0"/>
              <a:t>оқушысы Мұрат Ақнұр</a:t>
            </a:r>
            <a:r>
              <a:rPr lang="kk-KZ" b="1" dirty="0" smtClean="0"/>
              <a:t>,</a:t>
            </a:r>
          </a:p>
          <a:p>
            <a:pPr marL="136525" indent="0">
              <a:buNone/>
            </a:pPr>
            <a:r>
              <a:rPr lang="kk-KZ" b="1" dirty="0" smtClean="0"/>
              <a:t>9-cынып </a:t>
            </a:r>
            <a:r>
              <a:rPr lang="kk-KZ" b="1" dirty="0"/>
              <a:t>оқушысы Бейсенбаев Ерназ </a:t>
            </a:r>
            <a:endParaRPr lang="kk-KZ" b="1" dirty="0" smtClean="0"/>
          </a:p>
          <a:p>
            <a:pPr marL="136525" indent="0">
              <a:buNone/>
            </a:pPr>
            <a:r>
              <a:rPr lang="kk-KZ" dirty="0" smtClean="0"/>
              <a:t>Бурабайда </a:t>
            </a:r>
            <a:r>
              <a:rPr lang="kk-KZ" dirty="0"/>
              <a:t>балаларға арналған шипажайда ем қабылдап келді.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219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000" dirty="0" smtClean="0">
                <a:solidFill>
                  <a:srgbClr val="FF0000"/>
                </a:solidFill>
              </a:rPr>
              <a:t> Әкім шыршасына қатысып келген оқушылар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931224" cy="4525963"/>
          </a:xfrm>
        </p:spPr>
        <p:txBody>
          <a:bodyPr/>
          <a:lstStyle/>
          <a:p>
            <a:r>
              <a:rPr lang="kk-KZ" sz="2000" b="1" dirty="0"/>
              <a:t>Ж</a:t>
            </a:r>
            <a:r>
              <a:rPr lang="kk-KZ" sz="2000" b="1" dirty="0" smtClean="0"/>
              <a:t>елтоқсанның  </a:t>
            </a:r>
            <a:r>
              <a:rPr lang="en-US" sz="2000" b="1" dirty="0" smtClean="0"/>
              <a:t>29 </a:t>
            </a:r>
            <a:r>
              <a:rPr lang="ru-RU" sz="2000" b="1" dirty="0" smtClean="0"/>
              <a:t>к</a:t>
            </a:r>
            <a:r>
              <a:rPr lang="kk-KZ" sz="2000" b="1" dirty="0" smtClean="0"/>
              <a:t>үні 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мектепалды даярлық сынып оқушысы Аккузов Мадияр мен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сынып оқушысы А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мантай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Дамир</a:t>
            </a:r>
            <a:r>
              <a:rPr lang="kk-KZ" sz="2000" dirty="0">
                <a:solidFill>
                  <a:srgbClr val="FF0000"/>
                </a:solidFill>
              </a:rPr>
              <a:t> </a:t>
            </a:r>
            <a:r>
              <a:rPr lang="kk-KZ" sz="2000" b="1" dirty="0"/>
              <a:t>Әкім шыршасына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барып,Аяз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атадан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сыйлықтарын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қайтты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3212976"/>
            <a:ext cx="4038600" cy="2913187"/>
          </a:xfrm>
        </p:spPr>
        <p:txBody>
          <a:bodyPr/>
          <a:lstStyle/>
          <a:p>
            <a:pPr marL="136525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402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Республикалық бокс турнирі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363272" cy="4525963"/>
          </a:xfrm>
        </p:spPr>
        <p:txBody>
          <a:bodyPr/>
          <a:lstStyle/>
          <a:p>
            <a:r>
              <a:rPr lang="en-US" dirty="0" smtClean="0"/>
              <a:t>6-9 </a:t>
            </a:r>
            <a:r>
              <a:rPr lang="kk-KZ" dirty="0" smtClean="0"/>
              <a:t>қаңтар аралығында </a:t>
            </a:r>
            <a:r>
              <a:rPr lang="kk-KZ" dirty="0"/>
              <a:t>Красноярда өткен </a:t>
            </a:r>
            <a:r>
              <a:rPr lang="kk-KZ" dirty="0" smtClean="0"/>
              <a:t> Республикалық  бокс турниріне  </a:t>
            </a:r>
            <a:endParaRPr lang="en-US" dirty="0" smtClean="0"/>
          </a:p>
          <a:p>
            <a:r>
              <a:rPr lang="ru-RU" sz="2400" dirty="0" smtClean="0"/>
              <a:t> 6-сынып о</a:t>
            </a:r>
            <a:r>
              <a:rPr lang="kk-KZ" sz="2400" dirty="0" smtClean="0"/>
              <a:t>қушысы Кошпай Әлібек</a:t>
            </a:r>
          </a:p>
          <a:p>
            <a:r>
              <a:rPr lang="ru-RU" sz="2400" dirty="0"/>
              <a:t> </a:t>
            </a:r>
            <a:r>
              <a:rPr lang="en-US" sz="2400" dirty="0" smtClean="0"/>
              <a:t>8</a:t>
            </a:r>
            <a:r>
              <a:rPr lang="ru-RU" sz="2400" dirty="0" smtClean="0"/>
              <a:t>-</a:t>
            </a:r>
            <a:r>
              <a:rPr lang="ru-RU" sz="2400" dirty="0" err="1" smtClean="0"/>
              <a:t>сынып</a:t>
            </a:r>
            <a:r>
              <a:rPr lang="ru-RU" sz="2400" dirty="0" smtClean="0"/>
              <a:t> </a:t>
            </a:r>
            <a:r>
              <a:rPr lang="ru-RU" sz="2400" dirty="0"/>
              <a:t>о</a:t>
            </a:r>
            <a:r>
              <a:rPr lang="kk-KZ" sz="2400" dirty="0"/>
              <a:t>қушысы </a:t>
            </a:r>
            <a:r>
              <a:rPr lang="en-US" sz="2400" dirty="0" smtClean="0"/>
              <a:t>C</a:t>
            </a:r>
            <a:r>
              <a:rPr lang="ru-RU" sz="2400" dirty="0" smtClean="0"/>
              <a:t>ер</a:t>
            </a:r>
            <a:r>
              <a:rPr lang="kk-KZ" sz="2400" dirty="0" smtClean="0"/>
              <a:t>әлі Ноян,Зайкен Н,        Абушахман Е,Амренов Т қатысып келді,бір оқушымыз жүлделі </a:t>
            </a:r>
            <a:r>
              <a:rPr lang="en-US" sz="2400" dirty="0" smtClean="0"/>
              <a:t>3-</a:t>
            </a:r>
            <a:r>
              <a:rPr lang="kk-KZ" sz="2400" dirty="0" smtClean="0"/>
              <a:t>орын алды.</a:t>
            </a:r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524328" y="1600200"/>
            <a:ext cx="1162472" cy="4525963"/>
          </a:xfrm>
        </p:spPr>
        <p:txBody>
          <a:bodyPr/>
          <a:lstStyle/>
          <a:p>
            <a:endParaRPr lang="kk-KZ" dirty="0" smtClean="0"/>
          </a:p>
          <a:p>
            <a:endParaRPr lang="kk-KZ" dirty="0"/>
          </a:p>
          <a:p>
            <a:r>
              <a:rPr lang="kk-KZ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83692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642910" y="142852"/>
            <a:ext cx="7786742" cy="2214578"/>
          </a:xfrm>
        </p:spPr>
        <p:txBody>
          <a:bodyPr/>
          <a:lstStyle/>
          <a:p>
            <a:pPr>
              <a:defRPr/>
            </a:pPr>
            <a:r>
              <a:rPr lang="kk-KZ" sz="44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НАЗАРЛАРЫҢЫЗҒА</a:t>
            </a:r>
            <a:endParaRPr lang="ru-RU" sz="8000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5" name="Picture 7" descr="C:\Documents and Settings\Администратор\Мои документы\мишки\Весёлый...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25" y="4786313"/>
            <a:ext cx="1571625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5-конечная звезда 9"/>
          <p:cNvSpPr/>
          <p:nvPr/>
        </p:nvSpPr>
        <p:spPr>
          <a:xfrm>
            <a:off x="2786050" y="1643050"/>
            <a:ext cx="1785950" cy="1928826"/>
          </a:xfrm>
          <a:prstGeom prst="star5">
            <a:avLst/>
          </a:prstGeom>
          <a:ln>
            <a:solidFill>
              <a:srgbClr val="FFFF00"/>
            </a:solidFill>
          </a:ln>
          <a:scene3d>
            <a:camera prst="isometricOffAxis1Right"/>
            <a:lightRig rig="threePt" dir="t"/>
          </a:scene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7200" dirty="0">
                <a:solidFill>
                  <a:srgbClr val="FF0000"/>
                </a:solidFill>
                <a:cs typeface="Times New Roman" pitchFamily="18" charset="0"/>
              </a:rPr>
              <a:t>Х</a:t>
            </a:r>
            <a:endParaRPr lang="ru-RU" sz="7200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1" name="5-конечная звезда 10"/>
          <p:cNvSpPr/>
          <p:nvPr/>
        </p:nvSpPr>
        <p:spPr>
          <a:xfrm>
            <a:off x="4643438" y="1643050"/>
            <a:ext cx="1714512" cy="1857388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  <a:scene3d>
            <a:camera prst="isometricOffAxis2Left"/>
            <a:lightRig rig="threePt" dir="t"/>
          </a:scene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7200" dirty="0">
                <a:solidFill>
                  <a:srgbClr val="00B0F0"/>
                </a:solidFill>
                <a:cs typeface="Times New Roman" pitchFamily="18" charset="0"/>
              </a:rPr>
              <a:t>М</a:t>
            </a:r>
            <a:endParaRPr lang="ru-RU" sz="7200" dirty="0">
              <a:solidFill>
                <a:srgbClr val="00B0F0"/>
              </a:solidFill>
              <a:cs typeface="Times New Roman" pitchFamily="18" charset="0"/>
            </a:endParaRPr>
          </a:p>
        </p:txBody>
      </p:sp>
      <p:sp>
        <p:nvSpPr>
          <p:cNvPr id="12" name="5-конечная звезда 11"/>
          <p:cNvSpPr/>
          <p:nvPr/>
        </p:nvSpPr>
        <p:spPr>
          <a:xfrm>
            <a:off x="6500826" y="2214554"/>
            <a:ext cx="1643074" cy="1857388"/>
          </a:xfrm>
          <a:prstGeom prst="star5">
            <a:avLst/>
          </a:prstGeom>
          <a:ln>
            <a:solidFill>
              <a:srgbClr val="FFFF00"/>
            </a:solidFill>
          </a:ln>
          <a:scene3d>
            <a:camera prst="isometricOffAxis2Left"/>
            <a:lightRig rig="threePt" dir="t"/>
          </a:scene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7200" dirty="0">
                <a:solidFill>
                  <a:srgbClr val="FF0000"/>
                </a:solidFill>
                <a:cs typeface="Times New Roman" pitchFamily="18" charset="0"/>
              </a:rPr>
              <a:t>Е</a:t>
            </a:r>
            <a:endParaRPr lang="ru-RU" sz="7200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3" name="5-конечная звезда 12"/>
          <p:cNvSpPr/>
          <p:nvPr/>
        </p:nvSpPr>
        <p:spPr>
          <a:xfrm>
            <a:off x="7500926" y="4143380"/>
            <a:ext cx="1643074" cy="1785950"/>
          </a:xfrm>
          <a:prstGeom prst="star5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isometricOffAxis2Left"/>
            <a:lightRig rig="threePt" dir="t"/>
          </a:scene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7200" dirty="0">
                <a:solidFill>
                  <a:srgbClr val="FF0000"/>
                </a:solidFill>
                <a:cs typeface="Times New Roman" pitchFamily="18" charset="0"/>
              </a:rPr>
              <a:t>Т</a:t>
            </a:r>
            <a:endParaRPr lang="ru-RU" sz="7200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4" name="5-конечная звезда 13"/>
          <p:cNvSpPr/>
          <p:nvPr/>
        </p:nvSpPr>
        <p:spPr>
          <a:xfrm>
            <a:off x="0" y="3571876"/>
            <a:ext cx="1809728" cy="1857388"/>
          </a:xfrm>
          <a:prstGeom prst="star5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  <a:scene3d>
            <a:camera prst="isometricOffAxis1Right"/>
            <a:lightRig rig="threePt" dir="t"/>
          </a:scene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>
                <a:solidFill>
                  <a:srgbClr val="00B0F0"/>
                </a:solidFill>
                <a:cs typeface="Times New Roman" pitchFamily="18" charset="0"/>
              </a:rPr>
              <a:t>Р</a:t>
            </a:r>
          </a:p>
        </p:txBody>
      </p:sp>
      <p:sp>
        <p:nvSpPr>
          <p:cNvPr id="15" name="5-конечная звезда 14"/>
          <p:cNvSpPr/>
          <p:nvPr/>
        </p:nvSpPr>
        <p:spPr>
          <a:xfrm>
            <a:off x="1595414" y="2786058"/>
            <a:ext cx="1500198" cy="1785950"/>
          </a:xfrm>
          <a:prstGeom prst="star5">
            <a:avLst/>
          </a:prstGeom>
          <a:solidFill>
            <a:srgbClr val="FFC000"/>
          </a:solidFill>
          <a:ln>
            <a:solidFill>
              <a:srgbClr val="FFFF00"/>
            </a:solidFill>
          </a:ln>
          <a:scene3d>
            <a:camera prst="isometricOffAxis1Right"/>
            <a:lightRig rig="threePt" dir="t"/>
          </a:scene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7200" dirty="0">
                <a:solidFill>
                  <a:srgbClr val="FF0000"/>
                </a:solidFill>
                <a:cs typeface="Times New Roman" pitchFamily="18" charset="0"/>
              </a:rPr>
              <a:t>А</a:t>
            </a:r>
          </a:p>
        </p:txBody>
      </p:sp>
      <p:pic>
        <p:nvPicPr>
          <p:cNvPr id="23562" name="Picture 7" descr="C:\Documents and Settings\Администратор\Мои документы\мишки\Весёлый...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3" y="3929063"/>
            <a:ext cx="1928812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3">
      <a:dk1>
        <a:sysClr val="windowText" lastClr="000000"/>
      </a:dk1>
      <a:lt1>
        <a:sysClr val="window" lastClr="FFFFFF"/>
      </a:lt1>
      <a:dk2>
        <a:srgbClr val="742117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5294</TotalTime>
  <Words>430</Words>
  <Application>Microsoft Office PowerPoint</Application>
  <PresentationFormat>Экран (4:3)</PresentationFormat>
  <Paragraphs>84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Апекс</vt:lpstr>
      <vt:lpstr> I-жартыжылдық тәрбие жұмысының есебі</vt:lpstr>
      <vt:lpstr>тәрбиенің жұмыс істеу  проблемасы :</vt:lpstr>
      <vt:lpstr>Негізгі бағыттар:</vt:lpstr>
      <vt:lpstr>Ұстаздар мерекесі</vt:lpstr>
      <vt:lpstr>Алтын күз шағын орталықта</vt:lpstr>
      <vt:lpstr>ҚР тәуелсіздігіне 25 жылдығына арналған денсаулық  апталығы</vt:lpstr>
      <vt:lpstr>Алтын күз бастауышта</vt:lpstr>
      <vt:lpstr>1-қазан қарттар күні </vt:lpstr>
      <vt:lpstr>Ана мектебінің жұмысы</vt:lpstr>
      <vt:lpstr>Өзін- өзі қол жұмсау жағдайын болдырмау үшін өткізілген іс -шаралар</vt:lpstr>
      <vt:lpstr>Аққөл мектебінде кездесу</vt:lpstr>
      <vt:lpstr>1-желтоқсан Президент күніне арналған саптүзеу.</vt:lpstr>
      <vt:lpstr>15- желтоқсан күні  Тәуелсіздіктің  25 жылдығына өткен күні   бокс турнирі </vt:lpstr>
      <vt:lpstr>13-желтоқсан күні «Астана-тәуелсіз еліміздің бойтұмары!» мерекелік концерті</vt:lpstr>
      <vt:lpstr>Тәуелсіздіктің 25 жылдығы қарсаңында өткен бастауыш апталы</vt:lpstr>
      <vt:lpstr>Жоғары сыныптарға арналған Жаңа жыл шыршасы</vt:lpstr>
      <vt:lpstr>Кеден бақылау департаментінің жаңа жылдық сыйлығы.</vt:lpstr>
      <vt:lpstr>Ашық тәрбие сағаты</vt:lpstr>
      <vt:lpstr>Ата-аналармен  жұмыс  </vt:lpstr>
      <vt:lpstr>Бурабайдағы балаларға арналған  шипажайда  4 бала демалып қайтты</vt:lpstr>
      <vt:lpstr> Әкім шыршасына қатысып келген оқушылар</vt:lpstr>
      <vt:lpstr>Республикалық бокс турнирі</vt:lpstr>
      <vt:lpstr>НАЗАРЛАРЫҢЫЗҒА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Вас приветствует Леонова Валентина Ивановна</dc:title>
  <dc:creator>Zver</dc:creator>
  <cp:lastModifiedBy>2016</cp:lastModifiedBy>
  <cp:revision>378</cp:revision>
  <dcterms:created xsi:type="dcterms:W3CDTF">2009-03-13T13:41:19Z</dcterms:created>
  <dcterms:modified xsi:type="dcterms:W3CDTF">2017-01-09T11:20:28Z</dcterms:modified>
</cp:coreProperties>
</file>