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7" r:id="rId2"/>
    <p:sldId id="256" r:id="rId3"/>
    <p:sldId id="300" r:id="rId4"/>
    <p:sldId id="258" r:id="rId5"/>
    <p:sldId id="301" r:id="rId6"/>
    <p:sldId id="303" r:id="rId7"/>
    <p:sldId id="295" r:id="rId8"/>
    <p:sldId id="271" r:id="rId9"/>
    <p:sldId id="278" r:id="rId10"/>
    <p:sldId id="280" r:id="rId11"/>
    <p:sldId id="273" r:id="rId12"/>
    <p:sldId id="274" r:id="rId13"/>
    <p:sldId id="282" r:id="rId14"/>
    <p:sldId id="264" r:id="rId15"/>
    <p:sldId id="283" r:id="rId16"/>
    <p:sldId id="276" r:id="rId17"/>
    <p:sldId id="269" r:id="rId18"/>
    <p:sldId id="270" r:id="rId19"/>
    <p:sldId id="275" r:id="rId20"/>
    <p:sldId id="285" r:id="rId21"/>
    <p:sldId id="284" r:id="rId22"/>
    <p:sldId id="277" r:id="rId23"/>
    <p:sldId id="302" r:id="rId24"/>
    <p:sldId id="298" r:id="rId25"/>
    <p:sldId id="290" r:id="rId26"/>
    <p:sldId id="299" r:id="rId27"/>
    <p:sldId id="292" r:id="rId28"/>
    <p:sldId id="294" r:id="rId29"/>
    <p:sldId id="291" r:id="rId30"/>
    <p:sldId id="265" r:id="rId31"/>
    <p:sldId id="293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A0108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4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Office_PowerPoint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3.jpeg"/><Relationship Id="rId4" Type="http://schemas.openxmlformats.org/officeDocument/2006/relationships/image" Target="../media/image7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audio" Target="../media/audio2.wav"/><Relationship Id="rId7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7.png"/><Relationship Id="rId5" Type="http://schemas.openxmlformats.org/officeDocument/2006/relationships/image" Target="../media/image76.gif"/><Relationship Id="rId4" Type="http://schemas.openxmlformats.org/officeDocument/2006/relationships/package" Target="../embeddings/______Microsoft_Office_PowerPoint2.sldx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gif"/><Relationship Id="rId4" Type="http://schemas.openxmlformats.org/officeDocument/2006/relationships/image" Target="../media/image8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428604"/>
            <a:ext cx="80010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Психологиялық  ахуал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4348" y="1785926"/>
            <a:ext cx="7786742" cy="45005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Күндей жадырап</a:t>
            </a:r>
          </a:p>
          <a:p>
            <a:pPr algn="just"/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Айдай  арайлап</a:t>
            </a:r>
          </a:p>
          <a:p>
            <a:pPr algn="just"/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Жұлдыздай  жарқырап</a:t>
            </a:r>
          </a:p>
          <a:p>
            <a:pPr algn="just"/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Судай  мөлдір  таза  көңілмен</a:t>
            </a:r>
          </a:p>
          <a:p>
            <a:pPr algn="just"/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Бүгінгі  сабақты  бастайық.</a:t>
            </a: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0166" y="1785926"/>
            <a:ext cx="5643602" cy="2308324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Пайдалы</a:t>
            </a:r>
            <a:r>
              <a:rPr lang="ru-RU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4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қазбаларды</a:t>
            </a:r>
            <a:r>
              <a:rPr lang="ru-RU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kk-KZ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қорғау</a:t>
            </a:r>
            <a:endParaRPr lang="ru-RU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071678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rgbClr val="002060"/>
                </a:solidFill>
              </a:rPr>
              <a:t>Қайталау - білім анасы. </a:t>
            </a:r>
            <a:br>
              <a:rPr lang="kk-KZ" dirty="0" smtClean="0">
                <a:solidFill>
                  <a:srgbClr val="002060"/>
                </a:solidFill>
              </a:rPr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>
                <a:solidFill>
                  <a:srgbClr val="FF0000"/>
                </a:solidFill>
              </a:rPr>
              <a:t>«Ойлы болсаң озып көр!»</a:t>
            </a:r>
            <a:br>
              <a:rPr lang="kk-KZ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  <a:latin typeface="Comic Sans MS" pitchFamily="66" charset="0"/>
              <a:cs typeface="Aharoni" pitchFamily="2" charset="-79"/>
            </a:endParaRPr>
          </a:p>
        </p:txBody>
      </p:sp>
      <p:pic>
        <p:nvPicPr>
          <p:cNvPr id="4" name="Рисунок 3" descr="C:\Documents and Settings\Irina\Local Settings\Temporary Internet Files\Content.IE5\4PWPYWLM\MC900434403[1].wm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67169" y="4077394"/>
            <a:ext cx="2190564" cy="203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714480" y="357166"/>
            <a:ext cx="5357850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Пайдалы</a:t>
            </a:r>
            <a:r>
              <a:rPr lang="ru-RU" sz="3200" b="1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қазбалар</a:t>
            </a:r>
            <a:r>
              <a:rPr lang="ru-RU" sz="3200" b="1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3200" b="1" dirty="0"/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3286116" y="1500174"/>
            <a:ext cx="2428892" cy="1357322"/>
          </a:xfrm>
          <a:prstGeom prst="flowChartPunchedTap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кенді</a:t>
            </a:r>
            <a:r>
              <a:rPr lang="ru-RU" sz="2400" b="1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пайдалы</a:t>
            </a:r>
            <a:r>
              <a:rPr lang="ru-RU" sz="2400" b="1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қазба</a:t>
            </a:r>
            <a:endParaRPr lang="ru-RU" sz="2400" b="1" dirty="0"/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428596" y="1357298"/>
            <a:ext cx="2714644" cy="1357322"/>
          </a:xfrm>
          <a:prstGeom prst="flowChartPunchedTape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жанғыш пайдалы</a:t>
            </a:r>
            <a:r>
              <a:rPr lang="ru-RU" sz="2800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қазба</a:t>
            </a:r>
            <a:endParaRPr lang="ru-RU" sz="2800" dirty="0"/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5929322" y="1357298"/>
            <a:ext cx="2786082" cy="1357322"/>
          </a:xfrm>
          <a:prstGeom prst="flowChartPunchedTape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кенге</a:t>
            </a:r>
            <a:r>
              <a:rPr lang="ru-RU" sz="2400" b="1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жатпайтын</a:t>
            </a:r>
            <a:r>
              <a:rPr lang="ru-RU" sz="2400" b="1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пайдалы</a:t>
            </a:r>
            <a:r>
              <a:rPr lang="ru-RU" sz="2400" b="1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қазба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5000636"/>
            <a:ext cx="44334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  <p:sp>
        <p:nvSpPr>
          <p:cNvPr id="12" name="Вертикальный свиток 11"/>
          <p:cNvSpPr/>
          <p:nvPr/>
        </p:nvSpPr>
        <p:spPr>
          <a:xfrm>
            <a:off x="428596" y="3143248"/>
            <a:ext cx="2428892" cy="3214710"/>
          </a:xfrm>
          <a:prstGeom prst="verticalScroll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тас</a:t>
            </a:r>
            <a:r>
              <a:rPr lang="ru-RU" sz="2800" b="1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көмір, қоңыр көмір, мұнай, </a:t>
            </a:r>
            <a:r>
              <a:rPr lang="ru-RU" sz="2800" b="1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газ</a:t>
            </a:r>
            <a:endParaRPr lang="ru-RU" sz="2800" b="1" dirty="0"/>
          </a:p>
        </p:txBody>
      </p:sp>
      <p:sp>
        <p:nvSpPr>
          <p:cNvPr id="14" name="Вертикальный свиток 13"/>
          <p:cNvSpPr/>
          <p:nvPr/>
        </p:nvSpPr>
        <p:spPr>
          <a:xfrm>
            <a:off x="5929322" y="3143248"/>
            <a:ext cx="2428892" cy="3214710"/>
          </a:xfrm>
          <a:prstGeom prst="verticalScroll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ас </a:t>
            </a:r>
            <a:r>
              <a:rPr lang="ru-RU" sz="2800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тұзы</a:t>
            </a:r>
            <a:r>
              <a:rPr lang="ru-RU" sz="2800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фосфор, </a:t>
            </a:r>
            <a:r>
              <a:rPr lang="ru-RU" sz="2800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құм, </a:t>
            </a:r>
            <a:r>
              <a:rPr lang="ru-RU" sz="2800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саз, </a:t>
            </a:r>
            <a:endParaRPr lang="ru-RU" sz="2800" b="1" dirty="0"/>
          </a:p>
        </p:txBody>
      </p:sp>
      <p:sp>
        <p:nvSpPr>
          <p:cNvPr id="15" name="Вертикальный свиток 14"/>
          <p:cNvSpPr/>
          <p:nvPr/>
        </p:nvSpPr>
        <p:spPr>
          <a:xfrm>
            <a:off x="3071802" y="3000372"/>
            <a:ext cx="2428892" cy="3214710"/>
          </a:xfrm>
          <a:prstGeom prst="verticalScroll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алюминиймыс</a:t>
            </a:r>
            <a:r>
              <a:rPr lang="ru-RU" sz="2400" b="1" dirty="0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5252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қорғасын, күміс, мырыш</a:t>
            </a:r>
            <a:endParaRPr lang="ru-RU" sz="2400" b="1" dirty="0"/>
          </a:p>
        </p:txBody>
      </p:sp>
      <p:sp>
        <p:nvSpPr>
          <p:cNvPr id="21" name="Выгнутая вправо стрелка 20"/>
          <p:cNvSpPr/>
          <p:nvPr/>
        </p:nvSpPr>
        <p:spPr>
          <a:xfrm>
            <a:off x="5929322" y="928670"/>
            <a:ext cx="571504" cy="714380"/>
          </a:xfrm>
          <a:prstGeom prst="curvedLeftArrow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2071670" y="2428868"/>
            <a:ext cx="357190" cy="1285884"/>
          </a:xfrm>
          <a:prstGeom prst="downArrow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6786578" y="2428868"/>
            <a:ext cx="357190" cy="1192722"/>
          </a:xfrm>
          <a:prstGeom prst="downArrow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4071934" y="2571744"/>
            <a:ext cx="357190" cy="1121284"/>
          </a:xfrm>
          <a:prstGeom prst="downArrow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Выгнутая влево стрелка 27"/>
          <p:cNvSpPr/>
          <p:nvPr/>
        </p:nvSpPr>
        <p:spPr>
          <a:xfrm>
            <a:off x="2143108" y="857232"/>
            <a:ext cx="571504" cy="714380"/>
          </a:xfrm>
          <a:prstGeom prst="curv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4071934" y="1357298"/>
            <a:ext cx="285752" cy="500066"/>
          </a:xfrm>
          <a:prstGeom prst="downArrow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kk-KZ" dirty="0" smtClean="0"/>
              <a:t>Топқа бөлу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4143380"/>
            <a:ext cx="1071570" cy="10715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2500298" y="4143380"/>
            <a:ext cx="571504" cy="1071570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Куб 5"/>
          <p:cNvSpPr/>
          <p:nvPr/>
        </p:nvSpPr>
        <p:spPr>
          <a:xfrm>
            <a:off x="4214810" y="4214818"/>
            <a:ext cx="1285884" cy="1071570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143636" y="4143380"/>
            <a:ext cx="1000132" cy="128588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>
            <a:stCxn id="7" idx="0"/>
          </p:cNvCxnSpPr>
          <p:nvPr/>
        </p:nvCxnSpPr>
        <p:spPr>
          <a:xfrm rot="5400000" flipH="1" flipV="1">
            <a:off x="6536545" y="4036223"/>
            <a:ext cx="214314" cy="158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7" idx="4"/>
          </p:cNvCxnSpPr>
          <p:nvPr/>
        </p:nvCxnSpPr>
        <p:spPr>
          <a:xfrm rot="5400000">
            <a:off x="6536545" y="5536421"/>
            <a:ext cx="214314" cy="158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786058"/>
            <a:ext cx="7772400" cy="714380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kk-KZ" dirty="0" smtClean="0">
                <a:solidFill>
                  <a:srgbClr val="FF0000"/>
                </a:solidFill>
              </a:rPr>
              <a:t>«Білімге құштарлық».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k-KZ" sz="2800" b="1" i="1" dirty="0" smtClean="0">
                <a:solidFill>
                  <a:srgbClr val="00B050"/>
                </a:solidFill>
              </a:rPr>
              <a:t>Постер құрастыру.</a:t>
            </a:r>
            <a:endParaRPr lang="ru-RU" sz="28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8501122" cy="607223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err="1" smtClean="0"/>
              <a:t>Адамдар</a:t>
            </a:r>
            <a:r>
              <a:rPr lang="ru-RU" b="1" dirty="0" smtClean="0"/>
              <a:t> </a:t>
            </a:r>
            <a:r>
              <a:rPr lang="ru-RU" b="1" dirty="0" err="1" smtClean="0"/>
              <a:t>үй құрылысына қандай материалдарды</a:t>
            </a:r>
            <a:r>
              <a:rPr lang="ru-RU" b="1" dirty="0" smtClean="0"/>
              <a:t> </a:t>
            </a:r>
            <a:r>
              <a:rPr lang="ru-RU" b="1" dirty="0" err="1" smtClean="0"/>
              <a:t>қолданады?</a:t>
            </a:r>
            <a:r>
              <a:rPr lang="ru-RU" b="1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i="1" dirty="0"/>
              <a:t> </a:t>
            </a:r>
            <a:r>
              <a:rPr lang="ru-RU" i="1" dirty="0" smtClean="0"/>
              <a:t>   (цемент, </a:t>
            </a:r>
            <a:r>
              <a:rPr lang="ru-RU" i="1" dirty="0" err="1" smtClean="0"/>
              <a:t>кірпіш</a:t>
            </a:r>
            <a:r>
              <a:rPr lang="ru-RU" i="1" dirty="0" smtClean="0"/>
              <a:t>, бетон, </a:t>
            </a:r>
            <a:r>
              <a:rPr lang="ru-RU" i="1" dirty="0" err="1" smtClean="0"/>
              <a:t>құм</a:t>
            </a:r>
            <a:r>
              <a:rPr lang="ru-RU" i="1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b="1" dirty="0" smtClean="0"/>
              <a:t>Адамдар тамаққа қандай пайдалы қазбаны қолданады?</a:t>
            </a:r>
            <a:r>
              <a:rPr lang="ru-RU" b="1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	</a:t>
            </a:r>
            <a:r>
              <a:rPr lang="ru-RU" i="1" dirty="0" smtClean="0"/>
              <a:t>(</a:t>
            </a:r>
            <a:r>
              <a:rPr lang="ru-RU" i="1" dirty="0" smtClean="0"/>
              <a:t>ас </a:t>
            </a:r>
            <a:r>
              <a:rPr lang="ru-RU" i="1" dirty="0" err="1" smtClean="0"/>
              <a:t>тұзы</a:t>
            </a:r>
            <a:r>
              <a:rPr lang="ru-RU" i="1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err="1" smtClean="0"/>
              <a:t>Адамдар</a:t>
            </a:r>
            <a:r>
              <a:rPr lang="ru-RU" b="1" dirty="0" smtClean="0"/>
              <a:t> </a:t>
            </a:r>
            <a:r>
              <a:rPr lang="ru-RU" b="1" dirty="0" err="1" smtClean="0"/>
              <a:t>үйді немен</a:t>
            </a:r>
            <a:r>
              <a:rPr lang="ru-RU" b="1" dirty="0" smtClean="0"/>
              <a:t> </a:t>
            </a:r>
            <a:r>
              <a:rPr lang="ru-RU" b="1" dirty="0" err="1" smtClean="0"/>
              <a:t>жылытады</a:t>
            </a:r>
            <a:r>
              <a:rPr lang="ru-RU" b="1" dirty="0" smtClean="0"/>
              <a:t>?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	</a:t>
            </a:r>
            <a:r>
              <a:rPr lang="ru-RU" i="1" dirty="0" err="1" smtClean="0"/>
              <a:t>(ағаш, көмір, </a:t>
            </a:r>
            <a:r>
              <a:rPr lang="ru-RU" i="1" dirty="0" smtClean="0"/>
              <a:t>газ)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err="1" smtClean="0"/>
              <a:t>Адамдар</a:t>
            </a:r>
            <a:r>
              <a:rPr lang="ru-RU" b="1" dirty="0" smtClean="0"/>
              <a:t> </a:t>
            </a:r>
            <a:r>
              <a:rPr lang="ru-RU" b="1" dirty="0" err="1" smtClean="0"/>
              <a:t>мұнайдан </a:t>
            </a:r>
            <a:r>
              <a:rPr lang="ru-RU" b="1" dirty="0" smtClean="0"/>
              <a:t>не </a:t>
            </a:r>
            <a:r>
              <a:rPr lang="ru-RU" b="1" dirty="0" err="1" smtClean="0"/>
              <a:t>жасайды</a:t>
            </a:r>
            <a:r>
              <a:rPr lang="ru-RU" b="1" dirty="0" smtClean="0"/>
              <a:t>?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	</a:t>
            </a:r>
            <a:r>
              <a:rPr lang="ru-RU" i="1" dirty="0" smtClean="0"/>
              <a:t>(бензин, керосин, </a:t>
            </a:r>
            <a:r>
              <a:rPr lang="ru-RU" i="1" dirty="0" err="1" smtClean="0"/>
              <a:t>көлік майлары</a:t>
            </a:r>
            <a:r>
              <a:rPr lang="ru-RU" i="1" dirty="0" smtClean="0"/>
              <a:t>)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User\Desktop\ашык сабак\тдоьлдоьл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857364"/>
            <a:ext cx="2310864" cy="15632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553570"/>
            <a:ext cx="3645061" cy="2729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57166"/>
            <a:ext cx="2667746" cy="18545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7143768" y="1571612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кирпич</a:t>
            </a:r>
            <a:endParaRPr lang="ru-RU" dirty="0"/>
          </a:p>
        </p:txBody>
      </p:sp>
      <p:pic>
        <p:nvPicPr>
          <p:cNvPr id="3" name="Picture 2" descr="C:\Users\User\Desktop\тлтл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285728"/>
            <a:ext cx="2763725" cy="20621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3423048"/>
            <a:ext cx="3714776" cy="2782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38293" y="1857364"/>
            <a:ext cx="3262335" cy="1398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785918" y="2786058"/>
            <a:ext cx="57864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solidFill>
                  <a:srgbClr val="C00000"/>
                </a:solidFill>
              </a:rPr>
              <a:t>Кенге жатпайтын пайдалы қазбалар</a:t>
            </a:r>
          </a:p>
          <a:p>
            <a:r>
              <a:rPr lang="kk-KZ" sz="2000" b="1" dirty="0" smtClean="0">
                <a:solidFill>
                  <a:srgbClr val="C00000"/>
                </a:solidFill>
              </a:rPr>
              <a:t>         (құрылыс материалдары)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785794"/>
            <a:ext cx="3557875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643314"/>
            <a:ext cx="3720003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3714752"/>
            <a:ext cx="3214710" cy="2407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785794"/>
            <a:ext cx="388930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214414" y="3643314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dirty="0" smtClean="0">
                <a:solidFill>
                  <a:srgbClr val="FFFF00"/>
                </a:solidFill>
              </a:rPr>
              <a:t>тұз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3105835"/>
            <a:ext cx="7572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/>
              <a:t>Кенге жатпайтын пайдалы қазба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13" y="642938"/>
            <a:ext cx="4543425" cy="847725"/>
          </a:xfrm>
        </p:spPr>
        <p:txBody>
          <a:bodyPr/>
          <a:lstStyle/>
          <a:p>
            <a:pPr eaLnBrk="1" hangingPunct="1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Таскөмір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кам.уг.выпл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29313" y="1785938"/>
            <a:ext cx="2303462" cy="1725612"/>
          </a:xfrm>
        </p:spPr>
      </p:pic>
      <p:pic>
        <p:nvPicPr>
          <p:cNvPr id="5" name="Рисунок 4" descr="кам.уг.доб.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38" y="1785938"/>
            <a:ext cx="2366962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кам.уг.доб.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2714625"/>
            <a:ext cx="21717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ам.уг.доб.0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5000625"/>
            <a:ext cx="225742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ам.уг.прим.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13" y="4143375"/>
            <a:ext cx="20828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кам.уголь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5" y="357188"/>
            <a:ext cx="151130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500694" y="3929066"/>
            <a:ext cx="3643306" cy="2286006"/>
          </a:xfrm>
          <a:prstGeom prst="rect">
            <a:avLst/>
          </a:prstGeom>
        </p:spPr>
        <p:txBody>
          <a:bodyPr lIns="0" rIns="0" bIns="0" anchor="b">
            <a:noAutofit/>
          </a:bodyPr>
          <a:lstStyle/>
          <a:p>
            <a:pPr marL="914400" indent="-914400"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1.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Қатты,морт сынғыш.</a:t>
            </a:r>
            <a:endParaRPr lang="ru-RU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Қара түсті жылтыр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  <a:p>
            <a:pPr marL="914400" indent="-914400" fontAlgn="auto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Жақсы жанады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және</a:t>
            </a:r>
            <a:endParaRPr lang="ru-RU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defRPr/>
            </a:pP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жылуды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көп береді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4. 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Суда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ерімейді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01000" y="1000125"/>
            <a:ext cx="357188" cy="3571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434643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User\Desktop\ljlo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3816" y="428604"/>
            <a:ext cx="3836333" cy="2786082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357561"/>
            <a:ext cx="3857652" cy="288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3429000"/>
            <a:ext cx="342902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285852" y="2857496"/>
            <a:ext cx="1838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м</a:t>
            </a:r>
            <a:r>
              <a:rPr lang="kk-KZ" sz="3600" b="1" dirty="0" smtClean="0"/>
              <a:t>ұнай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357166"/>
            <a:ext cx="4511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FF00"/>
                </a:solidFill>
              </a:rPr>
              <a:t>Жанғыш пайдалы қазба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85852" y="1214422"/>
            <a:ext cx="664373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52525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Тас көмірдің  кен орны - Қарағанды. Ондағы 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қара көмірдің 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52525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сапасы жақсы, оны отын ретінде пайдаланады.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52525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Екібастұзда  арзан көмір өндіріледі. Оны 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қоңыр көмір 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52525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деп атайды.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b="1" dirty="0" smtClean="0">
                <a:solidFill>
                  <a:srgbClr val="525252"/>
                </a:solidFill>
                <a:latin typeface="Arial" pitchFamily="34" charset="0"/>
                <a:cs typeface="Arial" pitchFamily="34" charset="0"/>
              </a:rPr>
              <a:t>Көмірден дәрі жасайды.</a:t>
            </a: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/>
          <a:srcRect l="9434" t="10526"/>
          <a:stretch>
            <a:fillRect/>
          </a:stretch>
        </p:blipFill>
        <p:spPr bwMode="auto">
          <a:xfrm>
            <a:off x="500034" y="428604"/>
            <a:ext cx="1785950" cy="1265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5244" t="18405" r="5487"/>
          <a:stretch>
            <a:fillRect/>
          </a:stretch>
        </p:blipFill>
        <p:spPr bwMode="auto">
          <a:xfrm>
            <a:off x="4929190" y="4786322"/>
            <a:ext cx="2723261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5244" t="18405" r="5487"/>
          <a:stretch>
            <a:fillRect/>
          </a:stretch>
        </p:blipFill>
        <p:spPr bwMode="auto">
          <a:xfrm>
            <a:off x="6000760" y="3929066"/>
            <a:ext cx="2723261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286116" y="785794"/>
            <a:ext cx="4511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</a:rPr>
              <a:t>Жанғыш пайдалы қазба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305800" cy="571496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Мұнайдан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5429256" y="642918"/>
            <a:ext cx="328614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4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kk-KZ" sz="11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kk-KZ" sz="10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Газ                       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kk-KZ" sz="10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Мастика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kk-KZ" sz="10000" b="1" baseline="0" dirty="0" smtClean="0">
                <a:latin typeface="Times New Roman" pitchFamily="18" charset="0"/>
                <a:ea typeface="+mj-ea"/>
                <a:cs typeface="Times New Roman" pitchFamily="18" charset="0"/>
              </a:rPr>
              <a:t> Бензол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kk-KZ" sz="10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Автол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kk-KZ" sz="10000" b="1" baseline="0" dirty="0" smtClean="0">
                <a:latin typeface="Times New Roman" pitchFamily="18" charset="0"/>
                <a:ea typeface="+mj-ea"/>
                <a:cs typeface="Times New Roman" pitchFamily="18" charset="0"/>
              </a:rPr>
              <a:t> Бензин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kk-KZ" sz="10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Вазелин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sz="5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42918"/>
            <a:ext cx="464350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buFont typeface="Wingdings" pitchFamily="2" charset="2"/>
              <a:buChar char="ü"/>
              <a:defRPr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Керосин</a:t>
            </a:r>
          </a:p>
          <a:p>
            <a:pPr lvl="0" eaLnBrk="0" hangingPunct="0">
              <a:buFont typeface="Wingdings" pitchFamily="2" charset="2"/>
              <a:buChar char="ü"/>
              <a:defRPr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Мазут</a:t>
            </a:r>
          </a:p>
          <a:p>
            <a:pPr lvl="0" eaLnBrk="0" hangingPunct="0">
              <a:buFont typeface="Wingdings" pitchFamily="2" charset="2"/>
              <a:buChar char="ü"/>
              <a:defRPr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Асфальт</a:t>
            </a:r>
          </a:p>
          <a:p>
            <a:pPr lvl="0" eaLnBrk="0" hangingPunct="0">
              <a:buFont typeface="Wingdings" pitchFamily="2" charset="2"/>
              <a:buChar char="ü"/>
              <a:defRPr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Синтетикалық каучук</a:t>
            </a:r>
          </a:p>
          <a:p>
            <a:pPr lvl="0" eaLnBrk="0" hangingPunct="0">
              <a:buFont typeface="Wingdings" pitchFamily="2" charset="2"/>
              <a:buChar char="ü"/>
              <a:defRPr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Спирт</a:t>
            </a:r>
          </a:p>
          <a:p>
            <a:pPr lvl="0" eaLnBrk="0" hangingPunct="0">
              <a:buFont typeface="Wingdings" pitchFamily="2" charset="2"/>
              <a:buChar char="ü"/>
              <a:defRPr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Лак</a:t>
            </a:r>
          </a:p>
          <a:p>
            <a:pPr lvl="0" eaLnBrk="0" hangingPunct="0">
              <a:buFont typeface="Wingdings" pitchFamily="2" charset="2"/>
              <a:buChar char="ü"/>
              <a:defRPr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Пластмасса</a:t>
            </a:r>
          </a:p>
        </p:txBody>
      </p:sp>
      <p:pic>
        <p:nvPicPr>
          <p:cNvPr id="5" name="Рисунок 4" descr="5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4071942"/>
            <a:ext cx="3309944" cy="2548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7290" y="1714488"/>
            <a:ext cx="6120680" cy="20005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/>
              <a:t>Өте қызулы отын</a:t>
            </a:r>
            <a:r>
              <a:rPr lang="ru-RU" sz="2400" dirty="0" smtClean="0"/>
              <a:t>. </a:t>
            </a:r>
            <a:r>
              <a:rPr lang="ru-RU" sz="2400" dirty="0" err="1" smtClean="0"/>
              <a:t>Ол</a:t>
            </a:r>
            <a:r>
              <a:rPr lang="ru-RU" sz="2400" dirty="0" smtClean="0"/>
              <a:t> </a:t>
            </a:r>
            <a:r>
              <a:rPr lang="ru-RU" sz="2400" dirty="0" err="1" smtClean="0"/>
              <a:t>күл қалдырмай түгел жанып</a:t>
            </a:r>
            <a:r>
              <a:rPr lang="ru-RU" sz="2400" dirty="0" smtClean="0"/>
              <a:t> </a:t>
            </a:r>
            <a:r>
              <a:rPr lang="ru-RU" sz="2400" dirty="0" err="1" smtClean="0"/>
              <a:t>кетеді</a:t>
            </a:r>
            <a:r>
              <a:rPr lang="ru-RU" sz="2400" dirty="0" smtClean="0"/>
              <a:t>. </a:t>
            </a:r>
            <a:r>
              <a:rPr lang="ru-RU" sz="2400" dirty="0" err="1" smtClean="0"/>
              <a:t>Мұнайды айыру</a:t>
            </a:r>
            <a:r>
              <a:rPr lang="ru-RU" sz="2400" dirty="0" smtClean="0"/>
              <a:t> </a:t>
            </a:r>
            <a:r>
              <a:rPr lang="ru-RU" sz="2400" dirty="0" err="1" smtClean="0"/>
              <a:t>арқылы </a:t>
            </a:r>
            <a:r>
              <a:rPr lang="ru-RU" sz="2400" dirty="0" smtClean="0"/>
              <a:t>бензин, керосин, машина </a:t>
            </a:r>
            <a:r>
              <a:rPr lang="ru-RU" sz="2400" dirty="0" err="1" smtClean="0"/>
              <a:t>майы</a:t>
            </a:r>
            <a:r>
              <a:rPr lang="ru-RU" sz="2400" dirty="0" smtClean="0"/>
              <a:t> </a:t>
            </a:r>
            <a:r>
              <a:rPr lang="ru-RU" sz="2400" dirty="0" err="1" smtClean="0"/>
              <a:t>және басқа көптеген заттар</a:t>
            </a:r>
            <a:r>
              <a:rPr lang="ru-RU" sz="2400" dirty="0" smtClean="0"/>
              <a:t> </a:t>
            </a:r>
            <a:r>
              <a:rPr lang="ru-RU" sz="2400" dirty="0" err="1" smtClean="0"/>
              <a:t>бөлініп алынады</a:t>
            </a:r>
            <a:r>
              <a:rPr lang="ru-RU" sz="2800" dirty="0" smtClean="0"/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3929066"/>
            <a:ext cx="2906963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28596" y="642918"/>
            <a:ext cx="7869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/>
              <a:t>Жанғыш пайдалы қазбалардың бірі</a:t>
            </a:r>
            <a:r>
              <a:rPr lang="en-US" sz="2400" b="1" dirty="0" smtClean="0"/>
              <a:t>-</a:t>
            </a:r>
            <a:r>
              <a:rPr lang="ru-RU" sz="2400" b="1" dirty="0" err="1" smtClean="0"/>
              <a:t>мұнай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57554" y="1071546"/>
            <a:ext cx="2928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Мұнай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8" y="571500"/>
            <a:ext cx="1685925" cy="847725"/>
          </a:xfrm>
        </p:spPr>
        <p:txBody>
          <a:bodyPr/>
          <a:lstStyle/>
          <a:p>
            <a:pPr eaLnBrk="1" hangingPunct="1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Саз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глина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813" y="500063"/>
            <a:ext cx="2571750" cy="1928812"/>
          </a:xfrm>
        </p:spPr>
      </p:pic>
      <p:pic>
        <p:nvPicPr>
          <p:cNvPr id="5" name="Рисунок 4" descr="глина.доб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2500313"/>
            <a:ext cx="257175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глина.прим.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8" y="4214813"/>
            <a:ext cx="314642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глина.прим.1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813" y="4357688"/>
            <a:ext cx="1928812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глина.прим.2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38" y="4643438"/>
            <a:ext cx="1928812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786182" y="2214554"/>
            <a:ext cx="5143500" cy="1571625"/>
          </a:xfrm>
          <a:prstGeom prst="rect">
            <a:avLst/>
          </a:prstGeom>
        </p:spPr>
        <p:txBody>
          <a:bodyPr lIns="0" rIns="0" bIns="0" anchor="b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1.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Тау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жыныстарының үгілуінен пайда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болады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2.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Ақ,қызғылт,сұрғылт,көкшіл түстес келеді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3.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Ол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оңай үгіледі.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4. 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Суды тез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жібермейді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3" name="Группа 11"/>
          <p:cNvGrpSpPr>
            <a:grpSpLocks/>
          </p:cNvGrpSpPr>
          <p:nvPr/>
        </p:nvGrpSpPr>
        <p:grpSpPr bwMode="auto">
          <a:xfrm>
            <a:off x="6643688" y="928688"/>
            <a:ext cx="357187" cy="357187"/>
            <a:chOff x="6143636" y="1071546"/>
            <a:chExt cx="357190" cy="357190"/>
          </a:xfrm>
        </p:grpSpPr>
        <p:sp>
          <p:nvSpPr>
            <p:cNvPr id="10" name="Прямоугольный треугольник 9"/>
            <p:cNvSpPr/>
            <p:nvPr/>
          </p:nvSpPr>
          <p:spPr>
            <a:xfrm>
              <a:off x="6143636" y="1071546"/>
              <a:ext cx="357190" cy="357190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Прямоугольный треугольник 10"/>
            <p:cNvSpPr/>
            <p:nvPr/>
          </p:nvSpPr>
          <p:spPr>
            <a:xfrm rot="10800000">
              <a:off x="6143636" y="1071546"/>
              <a:ext cx="357190" cy="35719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3796" t="5263" r="9342"/>
          <a:stretch>
            <a:fillRect/>
          </a:stretch>
        </p:blipFill>
        <p:spPr bwMode="auto">
          <a:xfrm>
            <a:off x="5715008" y="1214422"/>
            <a:ext cx="278608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 l="16279" t="9840" r="6977"/>
          <a:stretch>
            <a:fillRect/>
          </a:stretch>
        </p:blipFill>
        <p:spPr bwMode="auto">
          <a:xfrm>
            <a:off x="571472" y="1142984"/>
            <a:ext cx="1907205" cy="211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714752"/>
            <a:ext cx="2857520" cy="20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 l="9346" t="6240" r="13551"/>
          <a:stretch>
            <a:fillRect/>
          </a:stretch>
        </p:blipFill>
        <p:spPr bwMode="auto">
          <a:xfrm>
            <a:off x="6072198" y="4000504"/>
            <a:ext cx="2357454" cy="214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44" y="3500438"/>
            <a:ext cx="1928826" cy="2575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643174" y="1285860"/>
            <a:ext cx="26432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>
                <a:solidFill>
                  <a:srgbClr val="C00000"/>
                </a:solidFill>
              </a:rPr>
              <a:t>Құмды</a:t>
            </a:r>
            <a:r>
              <a:rPr lang="kk-KZ" sz="2400" b="1" i="1" dirty="0" smtClean="0">
                <a:solidFill>
                  <a:srgbClr val="002060"/>
                </a:solidFill>
              </a:rPr>
              <a:t> құрылыста</a:t>
            </a:r>
            <a:endParaRPr lang="ru-RU" sz="2400" b="1" i="1" dirty="0" smtClean="0">
              <a:solidFill>
                <a:srgbClr val="002060"/>
              </a:solidFill>
            </a:endParaRPr>
          </a:p>
          <a:p>
            <a:r>
              <a:rPr lang="kk-KZ" sz="2400" b="1" i="1" dirty="0" smtClean="0">
                <a:solidFill>
                  <a:srgbClr val="002060"/>
                </a:solidFill>
              </a:rPr>
              <a:t>және әйнек шығаруда</a:t>
            </a:r>
          </a:p>
          <a:p>
            <a:r>
              <a:rPr lang="kk-KZ" sz="2400" b="1" i="1" dirty="0" smtClean="0">
                <a:solidFill>
                  <a:srgbClr val="002060"/>
                </a:solidFill>
              </a:rPr>
              <a:t>пайдаланады</a:t>
            </a:r>
            <a:endParaRPr lang="ru-RU" sz="2400" b="1" i="1" dirty="0" smtClean="0">
              <a:solidFill>
                <a:srgbClr val="002060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928662" y="214290"/>
            <a:ext cx="698280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Кенге жатпайтын пайдалы қазбалар  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 тұзы, фосфор, құм, саз, цемент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ашык сабак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3" y="500042"/>
            <a:ext cx="3571900" cy="2584216"/>
          </a:xfrm>
          <a:prstGeom prst="rect">
            <a:avLst/>
          </a:prstGeom>
          <a:noFill/>
        </p:spPr>
      </p:pic>
      <p:pic>
        <p:nvPicPr>
          <p:cNvPr id="1027" name="Picture 3" descr="C:\Users\User\Desktop\ашык сабак\бтшпргнпо.jpeg"/>
          <p:cNvPicPr>
            <a:picLocks noChangeAspect="1" noChangeArrowheads="1"/>
          </p:cNvPicPr>
          <p:nvPr/>
        </p:nvPicPr>
        <p:blipFill>
          <a:blip r:embed="rId3" cstate="print"/>
          <a:srcRect b="12965"/>
          <a:stretch>
            <a:fillRect/>
          </a:stretch>
        </p:blipFill>
        <p:spPr bwMode="auto">
          <a:xfrm>
            <a:off x="4643438" y="571480"/>
            <a:ext cx="3857653" cy="2571768"/>
          </a:xfrm>
          <a:prstGeom prst="rect">
            <a:avLst/>
          </a:prstGeom>
          <a:noFill/>
        </p:spPr>
      </p:pic>
      <p:pic>
        <p:nvPicPr>
          <p:cNvPr id="1028" name="Picture 4" descr="C:\Users\User\Desktop\ашык сабак\лждэд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429000"/>
            <a:ext cx="4000528" cy="301198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71472" y="3500438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 smtClean="0"/>
              <a:t>саз балшық, құм </a:t>
            </a:r>
            <a:endParaRPr lang="ru-RU" sz="2400" b="1" dirty="0"/>
          </a:p>
        </p:txBody>
      </p:sp>
      <p:pic>
        <p:nvPicPr>
          <p:cNvPr id="7" name="Picture 5" descr="C:\Users\User\Desktop\ашык сабак\тдоьлдоьл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3500438"/>
            <a:ext cx="3484933" cy="23574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428728" y="3071810"/>
            <a:ext cx="66638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Кенге жатпайтын пайдалы қазбалар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ашык сабак\ееприуеирц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786190"/>
            <a:ext cx="3643338" cy="25557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3" name="Picture 5" descr="C:\Users\User\Desktop\ашык сабак\илотр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714752"/>
            <a:ext cx="3481682" cy="2607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571480"/>
            <a:ext cx="3068366" cy="2294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571480"/>
            <a:ext cx="3147323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714348" y="3000372"/>
            <a:ext cx="7736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C00000"/>
                </a:solidFill>
              </a:rPr>
              <a:t>Шыныны, әйнекті құмнан жасайды.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гранит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42910" y="1000108"/>
            <a:ext cx="2894834" cy="1928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5052" r="9071"/>
          <a:stretch>
            <a:fillRect/>
          </a:stretch>
        </p:blipFill>
        <p:spPr bwMode="auto">
          <a:xfrm>
            <a:off x="4500562" y="785794"/>
            <a:ext cx="364333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Рысь\Downloads\гранит,использован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071810"/>
            <a:ext cx="3905276" cy="2928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214414" y="500042"/>
            <a:ext cx="1576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гранит</a:t>
            </a:r>
            <a:endParaRPr lang="ru-RU" sz="2800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214686"/>
            <a:ext cx="371324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88" y="642938"/>
            <a:ext cx="3043237" cy="7048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Әктас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извест.добыч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2857500"/>
            <a:ext cx="2428875" cy="1822450"/>
          </a:xfrm>
        </p:spPr>
      </p:pic>
      <p:pic>
        <p:nvPicPr>
          <p:cNvPr id="5" name="Рисунок 4" descr="извест.прим.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3" y="3429000"/>
            <a:ext cx="4500587" cy="310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извест.прим.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4857750"/>
            <a:ext cx="2428875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известняк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500063"/>
            <a:ext cx="2643188" cy="197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857720" y="571480"/>
            <a:ext cx="4286280" cy="2714634"/>
          </a:xfrm>
          <a:prstGeom prst="rect">
            <a:avLst/>
          </a:prstGeom>
        </p:spPr>
        <p:txBody>
          <a:bodyPr lIns="0" rIns="0" bIns="0" anchor="b">
            <a:noAutofit/>
          </a:bodyPr>
          <a:lstStyle/>
          <a:p>
            <a:pPr marL="914400" indent="-914400"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1.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Қатты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2.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Ақ немесе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ақшыл сұр тас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Мөлдір емес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4.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Мықты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5.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Бір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тамшы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қышқыл қосса қайнайды 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(газ </a:t>
            </a:r>
            <a:r>
              <a:rPr lang="ru-RU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бөлінеді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3" name="Группа 13"/>
          <p:cNvGrpSpPr>
            <a:grpSpLocks/>
          </p:cNvGrpSpPr>
          <p:nvPr/>
        </p:nvGrpSpPr>
        <p:grpSpPr bwMode="auto">
          <a:xfrm>
            <a:off x="3714750" y="1571625"/>
            <a:ext cx="428625" cy="428625"/>
            <a:chOff x="3714744" y="1571612"/>
            <a:chExt cx="428628" cy="42862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714744" y="1571612"/>
              <a:ext cx="428628" cy="428628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rot="16200000" flipH="1">
              <a:off x="3714744" y="1571612"/>
              <a:ext cx="428628" cy="4286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3714744" y="1571612"/>
              <a:ext cx="428628" cy="4286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 decel="100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25" y="785813"/>
            <a:ext cx="3929063" cy="631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Темір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рудасы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железная руд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214313"/>
            <a:ext cx="2214563" cy="2060575"/>
          </a:xfrm>
        </p:spPr>
      </p:pic>
      <p:pic>
        <p:nvPicPr>
          <p:cNvPr id="1026" name="Picture 2" descr="C:\Users\Рысь\Downloads\карье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88" y="2428875"/>
            <a:ext cx="21145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Рысь\Downloads\заво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2643182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:\Users\Рысь\Downloads\браслет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4643438"/>
            <a:ext cx="16668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Users\Рысь\Downloads\поез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8" y="4643438"/>
            <a:ext cx="20097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C:\Users\Рысь\Downloads\магнит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50" y="4857750"/>
            <a:ext cx="2200275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Прямая со стрелкой 22"/>
          <p:cNvCxnSpPr>
            <a:stCxn id="1026" idx="3"/>
            <a:endCxn id="1027" idx="1"/>
          </p:cNvCxnSpPr>
          <p:nvPr/>
        </p:nvCxnSpPr>
        <p:spPr>
          <a:xfrm>
            <a:off x="3614738" y="3429000"/>
            <a:ext cx="1814518" cy="214307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одержимое 2"/>
          <p:cNvSpPr txBox="1">
            <a:spLocks/>
          </p:cNvSpPr>
          <p:nvPr/>
        </p:nvSpPr>
        <p:spPr>
          <a:xfrm>
            <a:off x="6357950" y="642918"/>
            <a:ext cx="3357586" cy="16430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914400" indent="-9144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Қатты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Қоңыр қызыл түсті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Мөлдір емес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Мықты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5.Өзіне темір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заттарды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тартып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алады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Равнобедренный треугольник 31"/>
          <p:cNvSpPr/>
          <p:nvPr/>
        </p:nvSpPr>
        <p:spPr>
          <a:xfrm>
            <a:off x="4357688" y="1571625"/>
            <a:ext cx="357187" cy="35718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500174"/>
            <a:ext cx="23050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1" y="3114290"/>
            <a:ext cx="1857388" cy="139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571876"/>
            <a:ext cx="26384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4786322"/>
            <a:ext cx="23431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4643446"/>
            <a:ext cx="20002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5000636"/>
            <a:ext cx="1905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1357298"/>
            <a:ext cx="16573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/>
          <a:srcRect l="16234" r="15584" b="8959"/>
          <a:stretch>
            <a:fillRect/>
          </a:stretch>
        </p:blipFill>
        <p:spPr bwMode="auto">
          <a:xfrm>
            <a:off x="1071538" y="1571612"/>
            <a:ext cx="150019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 cstate="print"/>
          <a:srcRect l="19481" t="8671" r="22077" b="13294"/>
          <a:stretch>
            <a:fillRect/>
          </a:stretch>
        </p:blipFill>
        <p:spPr bwMode="auto">
          <a:xfrm>
            <a:off x="6429388" y="3357562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357158" y="428604"/>
            <a:ext cx="808458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Кенді пайдалы қазбаларға: алюминий, мыс,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қорғасын, күміс, мырыш жатады.</a:t>
            </a: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kk-KZ" dirty="0" smtClean="0">
                <a:solidFill>
                  <a:srgbClr val="FF0000"/>
                </a:solidFill>
              </a:rPr>
              <a:t>Өзекті сұрақ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3685032"/>
            <a:ext cx="8215370" cy="1672794"/>
          </a:xfrm>
        </p:spPr>
        <p:txBody>
          <a:bodyPr>
            <a:noAutofit/>
          </a:bodyPr>
          <a:lstStyle/>
          <a:p>
            <a:pPr lvl="0"/>
            <a:r>
              <a:rPr lang="ru-RU" sz="2800" b="1" i="1" dirty="0" err="1" smtClean="0">
                <a:solidFill>
                  <a:srgbClr val="00B050"/>
                </a:solidFill>
                <a:latin typeface="Arial Narrow" pitchFamily="34" charset="0"/>
              </a:rPr>
              <a:t>Егер</a:t>
            </a:r>
            <a:r>
              <a:rPr lang="ru-RU" sz="2800" b="1" i="1" dirty="0" smtClean="0">
                <a:solidFill>
                  <a:srgbClr val="00B050"/>
                </a:solidFill>
                <a:latin typeface="Arial Narrow" pitchFamily="34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Arial Narrow" pitchFamily="34" charset="0"/>
              </a:rPr>
              <a:t>барлық пайдалы</a:t>
            </a:r>
            <a:r>
              <a:rPr lang="ru-RU" sz="2800" b="1" i="1" dirty="0" smtClean="0">
                <a:solidFill>
                  <a:srgbClr val="00B050"/>
                </a:solidFill>
                <a:latin typeface="Arial Narrow" pitchFamily="34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Arial Narrow" pitchFamily="34" charset="0"/>
              </a:rPr>
              <a:t>қазба қоры таусылса</a:t>
            </a:r>
            <a:r>
              <a:rPr lang="ru-RU" sz="2800" b="1" i="1" dirty="0" smtClean="0">
                <a:solidFill>
                  <a:srgbClr val="00B050"/>
                </a:solidFill>
                <a:latin typeface="Arial Narrow" pitchFamily="34" charset="0"/>
              </a:rPr>
              <a:t>, не </a:t>
            </a:r>
            <a:r>
              <a:rPr lang="ru-RU" sz="2800" b="1" i="1" dirty="0" err="1" smtClean="0">
                <a:solidFill>
                  <a:srgbClr val="00B050"/>
                </a:solidFill>
                <a:latin typeface="Arial Narrow" pitchFamily="34" charset="0"/>
              </a:rPr>
              <a:t>болар</a:t>
            </a:r>
            <a:r>
              <a:rPr lang="ru-RU" sz="2800" b="1" i="1" dirty="0" smtClean="0">
                <a:solidFill>
                  <a:srgbClr val="00B050"/>
                </a:solidFill>
                <a:latin typeface="Arial Narrow" pitchFamily="34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Arial Narrow" pitchFamily="34" charset="0"/>
              </a:rPr>
              <a:t>еді</a:t>
            </a:r>
            <a:r>
              <a:rPr lang="ru-RU" sz="2800" b="1" i="1" dirty="0" smtClean="0">
                <a:solidFill>
                  <a:srgbClr val="00B050"/>
                </a:solidFill>
                <a:latin typeface="Arial Narrow" pitchFamily="34" charset="0"/>
              </a:rPr>
              <a:t>?</a:t>
            </a:r>
          </a:p>
          <a:p>
            <a:pPr lvl="0"/>
            <a:r>
              <a:rPr lang="kk-KZ" sz="2800" b="1" i="1" dirty="0" smtClean="0">
                <a:solidFill>
                  <a:srgbClr val="00B050"/>
                </a:solidFill>
                <a:latin typeface="Arial Narrow" pitchFamily="34" charset="0"/>
              </a:rPr>
              <a:t>Олар азаймау үшін біз не істемеу керекпіз?</a:t>
            </a:r>
            <a:endParaRPr lang="ru-RU" sz="2800" b="1" i="1" dirty="0" smtClean="0">
              <a:solidFill>
                <a:srgbClr val="00B050"/>
              </a:solidFill>
              <a:latin typeface="Arial Narrow" pitchFamily="34" charset="0"/>
            </a:endParaRPr>
          </a:p>
          <a:p>
            <a:pPr lvl="0"/>
            <a:r>
              <a:rPr lang="kk-KZ" sz="2800" b="1" i="1" dirty="0" smtClean="0">
                <a:solidFill>
                  <a:srgbClr val="00B050"/>
                </a:solidFill>
                <a:latin typeface="Arial Narrow" pitchFamily="34" charset="0"/>
              </a:rPr>
              <a:t>Пайдалы қазбаны қорғау дегенді қалай түсінеміз?</a:t>
            </a:r>
            <a:endParaRPr lang="ru-RU" sz="2800" b="1" i="1" dirty="0">
              <a:solidFill>
                <a:srgbClr val="00B05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2571744"/>
            <a:ext cx="74975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Мәтінмен жұмыс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3" name="Picture 12" descr="krista0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3643314"/>
            <a:ext cx="2225675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 l="15922" t="6836" r="15446" b="6250"/>
          <a:stretch>
            <a:fillRect/>
          </a:stretch>
        </p:blipFill>
        <p:spPr bwMode="auto">
          <a:xfrm>
            <a:off x="500034" y="428604"/>
            <a:ext cx="8286840" cy="590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857356" y="428604"/>
            <a:ext cx="47756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Сергіту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сәті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142984"/>
            <a:ext cx="53319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00B050"/>
                </a:solidFill>
              </a:rPr>
              <a:t>Шығармашылық</a:t>
            </a:r>
            <a:r>
              <a:rPr lang="kk-KZ" sz="3200" b="1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r>
              <a:rPr lang="kk-KZ" sz="3200" b="1" dirty="0" smtClean="0">
                <a:solidFill>
                  <a:srgbClr val="00B050"/>
                </a:solidFill>
              </a:rPr>
              <a:t>жұмыс: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14347" y="4071942"/>
            <a:ext cx="8072495" cy="1500198"/>
          </a:xfrm>
        </p:spPr>
        <p:txBody>
          <a:bodyPr>
            <a:noAutofit/>
          </a:bodyPr>
          <a:lstStyle/>
          <a:p>
            <a:pPr algn="l"/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1-топ: «Газ»</a:t>
            </a:r>
            <a:endParaRPr lang="ru-RU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2-топ: «Құм» </a:t>
            </a:r>
          </a:p>
          <a:p>
            <a:pPr algn="l"/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тақырыптары бойынша сөзжұмбақтар құрастыру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j04173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54675" y="357166"/>
            <a:ext cx="3489325" cy="3444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0" y="-992"/>
          <a:ext cx="9144000" cy="6858992"/>
        </p:xfrm>
        <a:graphic>
          <a:graphicData uri="http://schemas.openxmlformats.org/presentationml/2006/ole">
            <p:oleObj spid="_x0000_s2050" name="Презентация" r:id="rId3" imgW="4570507" imgH="3427542" progId="PowerPoint.Show.12">
              <p:embed/>
            </p:oleObj>
          </a:graphicData>
        </a:graphic>
      </p:graphicFrame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00034" y="1428736"/>
            <a:ext cx="8034364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k-KZ" sz="4800" b="1" i="1" dirty="0" smtClean="0">
              <a:latin typeface="Monotype Corsiva" pitchFamily="66" charset="0"/>
            </a:endParaRPr>
          </a:p>
          <a:p>
            <a:r>
              <a:rPr lang="kk-KZ" sz="4800" b="1" i="1" dirty="0" smtClean="0">
                <a:latin typeface="Monotype Corsiva" pitchFamily="66" charset="0"/>
              </a:rPr>
              <a:t>5 жолды  өлең құру.</a:t>
            </a:r>
          </a:p>
          <a:p>
            <a:r>
              <a:rPr lang="kk-KZ" sz="4800" b="1" i="1" dirty="0" smtClean="0">
                <a:latin typeface="Monotype Corsiva" pitchFamily="66" charset="0"/>
              </a:rPr>
              <a:t> 1-топ:  тас көмір</a:t>
            </a:r>
          </a:p>
          <a:p>
            <a:r>
              <a:rPr lang="kk-KZ" sz="4800" b="1" i="1" dirty="0" smtClean="0">
                <a:latin typeface="Monotype Corsiva" pitchFamily="66" charset="0"/>
              </a:rPr>
              <a:t>2-топ:  ас тұзы</a:t>
            </a:r>
          </a:p>
        </p:txBody>
      </p:sp>
      <p:pic>
        <p:nvPicPr>
          <p:cNvPr id="5" name="Picture 8" descr="AG00218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010807">
            <a:off x="582560" y="1609773"/>
            <a:ext cx="25209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2" descr="чит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4143380"/>
            <a:ext cx="2160587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Текст 3"/>
          <p:cNvSpPr txBox="1">
            <a:spLocks/>
          </p:cNvSpPr>
          <p:nvPr/>
        </p:nvSpPr>
        <p:spPr>
          <a:xfrm>
            <a:off x="1928794" y="642918"/>
            <a:ext cx="5214942" cy="1143000"/>
          </a:xfrm>
          <a:prstGeom prst="rect">
            <a:avLst/>
          </a:prstGeom>
          <a:solidFill>
            <a:srgbClr val="92D050"/>
          </a:solidFill>
        </p:spPr>
        <p:txBody>
          <a:bodyPr vert="horz" lIns="182880" tIns="9144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kk-KZ" sz="3200" b="1" i="0" u="none" strike="noStrike" kern="1200" cap="all" spc="0" normalizeH="0" baseline="0" noProof="0" smtClean="0">
                <a:ln w="3810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Рефлексия:  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ru-RU" sz="1600" b="1" i="0" u="none" strike="noStrike" kern="1200" cap="all" spc="0" normalizeH="0" baseline="0" noProof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89 -0.00092 C 0.36077 -0.01295 0.7316 -0.02497 0.7099 -0.00485 C 0.6882 0.01527 -0.13229 0.09806 -0.13975 0.12026 C -0.14739 0.14247 0.66459 0.10269 0.66459 0.12836 C 0.66459 0.1538 -0.07378 0.24815 -0.13975 0.27406 C -0.20573 0.30019 0.19948 0.28238 0.26823 0.28423 " pathEditMode="relative" rAng="0" ptsTypes="aaaa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2910" y="442913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3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53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үгінгі сабақта сендерге қандай жаңалық болды?</a:t>
            </a:r>
            <a:r>
              <a:rPr lang="kk-KZ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8501090" y="6429396"/>
            <a:ext cx="642910" cy="42860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19" descr="кун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922025">
            <a:off x="493643" y="497560"/>
            <a:ext cx="2626900" cy="261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6" name="Слайд" r:id="rId4" imgW="4210786" imgH="3157610" progId="PowerPoint.Slide.12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00100" y="1571612"/>
            <a:ext cx="4000528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k-KZ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Үйге тапсырма: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5odi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75" y="2428875"/>
            <a:ext cx="2024063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карандаш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85938" y="2286000"/>
            <a:ext cx="50165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1toy45-med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25" y="1214438"/>
            <a:ext cx="2057400" cy="154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krista0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3643314"/>
            <a:ext cx="2225675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9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334\Рабочий стол\КР ПК\п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6190"/>
            <a:ext cx="9144000" cy="541181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43042" y="214290"/>
            <a:ext cx="6010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Қазақстанның ПҚ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648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71538" y="1428736"/>
            <a:ext cx="7072362" cy="4714908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Сабақ аяқталды</a:t>
            </a:r>
            <a:br>
              <a:rPr lang="kk-KZ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kk-KZ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Сау болыңдар!</a:t>
            </a:r>
            <a:br>
              <a:rPr lang="kk-KZ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Смайлы_стандарт_немелкие (411)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1142984"/>
            <a:ext cx="1857388" cy="1214446"/>
          </a:xfrm>
          <a:prstGeom prst="rect">
            <a:avLst/>
          </a:prstGeom>
        </p:spPr>
      </p:pic>
      <p:pic>
        <p:nvPicPr>
          <p:cNvPr id="10" name="Рисунок 9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0892" y="1428736"/>
            <a:ext cx="1341792" cy="1143008"/>
          </a:xfrm>
          <a:prstGeom prst="rect">
            <a:avLst/>
          </a:prstGeom>
        </p:spPr>
      </p:pic>
      <p:pic>
        <p:nvPicPr>
          <p:cNvPr id="6" name="Picture 8" descr="flowers1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5072074"/>
            <a:ext cx="3428995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1484</TotalTime>
  <Words>413</Words>
  <Application>Microsoft Office PowerPoint</Application>
  <PresentationFormat>Экран (4:3)</PresentationFormat>
  <Paragraphs>110</Paragraphs>
  <Slides>31</Slides>
  <Notes>0</Notes>
  <HiddenSlides>1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Аспект</vt:lpstr>
      <vt:lpstr>Презентация</vt:lpstr>
      <vt:lpstr>Слайд</vt:lpstr>
      <vt:lpstr>Слайд 1</vt:lpstr>
      <vt:lpstr>Слайд 2</vt:lpstr>
      <vt:lpstr>Қайталау - білім анасы.   «Ойлы болсаң озып көр!» </vt:lpstr>
      <vt:lpstr>Слайд 4</vt:lpstr>
      <vt:lpstr>Топқа бөлу</vt:lpstr>
      <vt:lpstr>      «Білімге құштарлық». </vt:lpstr>
      <vt:lpstr>Слайд 7</vt:lpstr>
      <vt:lpstr>Слайд 8</vt:lpstr>
      <vt:lpstr>Слайд 9</vt:lpstr>
      <vt:lpstr>Таскөмір</vt:lpstr>
      <vt:lpstr>Слайд 11</vt:lpstr>
      <vt:lpstr>Слайд 12</vt:lpstr>
      <vt:lpstr>Мұнайдан</vt:lpstr>
      <vt:lpstr>Слайд 14</vt:lpstr>
      <vt:lpstr>Саз</vt:lpstr>
      <vt:lpstr>Слайд 16</vt:lpstr>
      <vt:lpstr>Слайд 17</vt:lpstr>
      <vt:lpstr>Слайд 18</vt:lpstr>
      <vt:lpstr>Слайд 19</vt:lpstr>
      <vt:lpstr>Әктас</vt:lpstr>
      <vt:lpstr>Темір рудасы</vt:lpstr>
      <vt:lpstr>Слайд 22</vt:lpstr>
      <vt:lpstr>Өзекті сұрақ</vt:lpstr>
      <vt:lpstr>Слайд 24</vt:lpstr>
      <vt:lpstr>Слайд 25</vt:lpstr>
      <vt:lpstr>Слайд 26</vt:lpstr>
      <vt:lpstr>Слайд 27</vt:lpstr>
      <vt:lpstr>- Бүгінгі сабақта сендерге қандай жаңалық болды? </vt:lpstr>
      <vt:lpstr>Слайд 29</vt:lpstr>
      <vt:lpstr>Слайд 30</vt:lpstr>
      <vt:lpstr>Сабақ аяқталды Сау болыңдар!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1</cp:lastModifiedBy>
  <cp:revision>164</cp:revision>
  <dcterms:created xsi:type="dcterms:W3CDTF">2012-08-22T06:43:40Z</dcterms:created>
  <dcterms:modified xsi:type="dcterms:W3CDTF">2017-02-09T10:38:52Z</dcterms:modified>
</cp:coreProperties>
</file>